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4" r:id="rId2"/>
    <p:sldId id="256" r:id="rId3"/>
    <p:sldId id="257" r:id="rId4"/>
    <p:sldId id="258" r:id="rId5"/>
    <p:sldId id="259" r:id="rId6"/>
    <p:sldId id="263" r:id="rId7"/>
    <p:sldId id="262" r:id="rId8"/>
    <p:sldId id="261" r:id="rId9"/>
    <p:sldId id="260" r:id="rId10"/>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2" d="100"/>
          <a:sy n="82" d="100"/>
        </p:scale>
        <p:origin x="-804" y="-84"/>
      </p:cViewPr>
      <p:guideLst>
        <p:guide orient="horz" pos="162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19"/>
            <a:ext cx="7772400" cy="1102519"/>
          </a:xfrm>
        </p:spPr>
        <p:txBody>
          <a:bodyPr/>
          <a:lstStyle/>
          <a:p>
            <a:r>
              <a:rPr lang="en-US" smtClean="0"/>
              <a:t>Click to edit Master title style</a:t>
            </a:r>
            <a:endParaRPr lang="en-IN"/>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IN"/>
          </a:p>
        </p:txBody>
      </p:sp>
      <p:sp>
        <p:nvSpPr>
          <p:cNvPr id="4" name="Date Placeholder 3"/>
          <p:cNvSpPr>
            <a:spLocks noGrp="1"/>
          </p:cNvSpPr>
          <p:nvPr>
            <p:ph type="dt" sz="half" idx="10"/>
          </p:nvPr>
        </p:nvSpPr>
        <p:spPr/>
        <p:txBody>
          <a:bodyPr/>
          <a:lstStyle/>
          <a:p>
            <a:fld id="{58BBE3F1-72F2-4BD8-8215-0277ECDF7EAE}" type="datetimeFigureOut">
              <a:rPr lang="en-US" smtClean="0"/>
              <a:t>6/13/2016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8BBE3F1-72F2-4BD8-8215-0277ECDF7EAE}" type="datetimeFigureOut">
              <a:rPr lang="en-US" smtClean="0"/>
              <a:t>6/13/2016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54781"/>
            <a:ext cx="2057400" cy="3290888"/>
          </a:xfrm>
        </p:spPr>
        <p:txBody>
          <a:bodyPr vert="eaVert"/>
          <a:lstStyle/>
          <a:p>
            <a:r>
              <a:rPr lang="en-US" smtClean="0"/>
              <a:t>Click to edit Master title style</a:t>
            </a:r>
            <a:endParaRPr lang="en-IN"/>
          </a:p>
        </p:txBody>
      </p:sp>
      <p:sp>
        <p:nvSpPr>
          <p:cNvPr id="3" name="Vertical Text Placeholder 2"/>
          <p:cNvSpPr>
            <a:spLocks noGrp="1"/>
          </p:cNvSpPr>
          <p:nvPr>
            <p:ph type="body" orient="vert" idx="1"/>
          </p:nvPr>
        </p:nvSpPr>
        <p:spPr>
          <a:xfrm>
            <a:off x="457200" y="154781"/>
            <a:ext cx="6019800" cy="32908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8BBE3F1-72F2-4BD8-8215-0277ECDF7EAE}" type="datetimeFigureOut">
              <a:rPr lang="en-US" smtClean="0"/>
              <a:t>6/13/2016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10"/>
          </p:nvPr>
        </p:nvSpPr>
        <p:spPr/>
        <p:txBody>
          <a:bodyPr/>
          <a:lstStyle/>
          <a:p>
            <a:fld id="{58BBE3F1-72F2-4BD8-8215-0277ECDF7EAE}" type="datetimeFigureOut">
              <a:rPr lang="en-US" smtClean="0"/>
              <a:t>6/13/2016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3305176"/>
            <a:ext cx="7772400" cy="1021556"/>
          </a:xfrm>
        </p:spPr>
        <p:txBody>
          <a:bodyPr anchor="t"/>
          <a:lstStyle>
            <a:lvl1pPr algn="l">
              <a:defRPr sz="4000" b="1" cap="all"/>
            </a:lvl1pPr>
          </a:lstStyle>
          <a:p>
            <a:r>
              <a:rPr lang="en-US" smtClean="0"/>
              <a:t>Click to edit Master title style</a:t>
            </a:r>
            <a:endParaRPr lang="en-IN"/>
          </a:p>
        </p:txBody>
      </p:sp>
      <p:sp>
        <p:nvSpPr>
          <p:cNvPr id="3" name="Text Placeholder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58BBE3F1-72F2-4BD8-8215-0277ECDF7EAE}" type="datetimeFigureOut">
              <a:rPr lang="en-US" smtClean="0"/>
              <a:t>6/13/2016</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Content Placeholder 2"/>
          <p:cNvSpPr>
            <a:spLocks noGrp="1"/>
          </p:cNvSpPr>
          <p:nvPr>
            <p:ph sz="half" idx="1"/>
          </p:nvPr>
        </p:nvSpPr>
        <p:spPr>
          <a:xfrm>
            <a:off x="457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Content Placeholder 3"/>
          <p:cNvSpPr>
            <a:spLocks noGrp="1"/>
          </p:cNvSpPr>
          <p:nvPr>
            <p:ph sz="half" idx="2"/>
          </p:nvPr>
        </p:nvSpPr>
        <p:spPr>
          <a:xfrm>
            <a:off x="4648200" y="900113"/>
            <a:ext cx="4038600" cy="2545556"/>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Date Placeholder 4"/>
          <p:cNvSpPr>
            <a:spLocks noGrp="1"/>
          </p:cNvSpPr>
          <p:nvPr>
            <p:ph type="dt" sz="half" idx="10"/>
          </p:nvPr>
        </p:nvSpPr>
        <p:spPr/>
        <p:txBody>
          <a:bodyPr/>
          <a:lstStyle/>
          <a:p>
            <a:fld id="{58BBE3F1-72F2-4BD8-8215-0277ECDF7EAE}" type="datetimeFigureOut">
              <a:rPr lang="en-US" smtClean="0"/>
              <a:t>6/13/2016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9"/>
            <a:ext cx="8229600" cy="857250"/>
          </a:xfrm>
        </p:spPr>
        <p:txBody>
          <a:bodyPr/>
          <a:lstStyle>
            <a:lvl1pPr>
              <a:defRPr/>
            </a:lvl1pPr>
          </a:lstStyle>
          <a:p>
            <a:r>
              <a:rPr lang="en-US" smtClean="0"/>
              <a:t>Click to edit Master title style</a:t>
            </a:r>
            <a:endParaRPr lang="en-IN"/>
          </a:p>
        </p:txBody>
      </p:sp>
      <p:sp>
        <p:nvSpPr>
          <p:cNvPr id="3" name="Text Placeholder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5" name="Text Placeholder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7" name="Date Placeholder 6"/>
          <p:cNvSpPr>
            <a:spLocks noGrp="1"/>
          </p:cNvSpPr>
          <p:nvPr>
            <p:ph type="dt" sz="half" idx="10"/>
          </p:nvPr>
        </p:nvSpPr>
        <p:spPr/>
        <p:txBody>
          <a:bodyPr/>
          <a:lstStyle/>
          <a:p>
            <a:fld id="{58BBE3F1-72F2-4BD8-8215-0277ECDF7EAE}" type="datetimeFigureOut">
              <a:rPr lang="en-US" smtClean="0"/>
              <a:t>6/13/2016</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IN"/>
          </a:p>
        </p:txBody>
      </p:sp>
      <p:sp>
        <p:nvSpPr>
          <p:cNvPr id="3" name="Date Placeholder 2"/>
          <p:cNvSpPr>
            <a:spLocks noGrp="1"/>
          </p:cNvSpPr>
          <p:nvPr>
            <p:ph type="dt" sz="half" idx="10"/>
          </p:nvPr>
        </p:nvSpPr>
        <p:spPr/>
        <p:txBody>
          <a:bodyPr/>
          <a:lstStyle/>
          <a:p>
            <a:fld id="{58BBE3F1-72F2-4BD8-8215-0277ECDF7EAE}" type="datetimeFigureOut">
              <a:rPr lang="en-US" smtClean="0"/>
              <a:t>6/13/2016</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BBE3F1-72F2-4BD8-8215-0277ECDF7EAE}" type="datetimeFigureOut">
              <a:rPr lang="en-US" smtClean="0"/>
              <a:t>6/13/2016</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1" y="204787"/>
            <a:ext cx="3008313" cy="871538"/>
          </a:xfrm>
        </p:spPr>
        <p:txBody>
          <a:bodyPr anchor="b"/>
          <a:lstStyle>
            <a:lvl1pPr algn="l">
              <a:defRPr sz="2000" b="1"/>
            </a:lvl1pPr>
          </a:lstStyle>
          <a:p>
            <a:r>
              <a:rPr lang="en-US" smtClean="0"/>
              <a:t>Click to edit Master title style</a:t>
            </a:r>
            <a:endParaRPr lang="en-IN"/>
          </a:p>
        </p:txBody>
      </p:sp>
      <p:sp>
        <p:nvSpPr>
          <p:cNvPr id="3" name="Content Placeholder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Text Placeholder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BBE3F1-72F2-4BD8-8215-0277ECDF7EAE}" type="datetimeFigureOut">
              <a:rPr lang="en-US" smtClean="0"/>
              <a:t>6/13/2016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3600450"/>
            <a:ext cx="5486400" cy="425054"/>
          </a:xfrm>
        </p:spPr>
        <p:txBody>
          <a:bodyPr anchor="b"/>
          <a:lstStyle>
            <a:lvl1pPr algn="l">
              <a:defRPr sz="2000" b="1"/>
            </a:lvl1pPr>
          </a:lstStyle>
          <a:p>
            <a:r>
              <a:rPr lang="en-US" smtClean="0"/>
              <a:t>Click to edit Master title style</a:t>
            </a:r>
            <a:endParaRPr lang="en-IN"/>
          </a:p>
        </p:txBody>
      </p:sp>
      <p:sp>
        <p:nvSpPr>
          <p:cNvPr id="3" name="Picture Placeholder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IN"/>
          </a:p>
        </p:txBody>
      </p:sp>
      <p:sp>
        <p:nvSpPr>
          <p:cNvPr id="4" name="Text Placeholder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8BBE3F1-72F2-4BD8-8215-0277ECDF7EAE}" type="datetimeFigureOut">
              <a:rPr lang="en-US" smtClean="0"/>
              <a:t>6/13/2016</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0230313A-C367-4A2A-A95C-2365CB213A70}"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n-US" smtClean="0"/>
              <a:t>Click to edit Master title style</a:t>
            </a:r>
            <a:endParaRPr lang="en-IN"/>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4" name="Date Placeholder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fld id="{58BBE3F1-72F2-4BD8-8215-0277ECDF7EAE}" type="datetimeFigureOut">
              <a:rPr lang="en-US" smtClean="0"/>
              <a:t>6/13/2016</a:t>
            </a:fld>
            <a:endParaRPr lang="en-IN"/>
          </a:p>
        </p:txBody>
      </p:sp>
      <p:sp>
        <p:nvSpPr>
          <p:cNvPr id="5" name="Footer Placeholder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IN"/>
          </a:p>
        </p:txBody>
      </p:sp>
      <p:sp>
        <p:nvSpPr>
          <p:cNvPr id="6" name="Slide Number Placeholder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0230313A-C367-4A2A-A95C-2365CB213A70}"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3.gif"/></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1.xml"/><Relationship Id="rId5" Type="http://schemas.openxmlformats.org/officeDocument/2006/relationships/image" Target="../media/image3.gif"/><Relationship Id="rId4"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pic>
        <p:nvPicPr>
          <p:cNvPr id="5" name="Picture 4" descr="3-day-free-trial.gif"/>
          <p:cNvPicPr>
            <a:picLocks noChangeAspect="1"/>
          </p:cNvPicPr>
          <p:nvPr/>
        </p:nvPicPr>
        <p:blipFill>
          <a:blip r:embed="rId4"/>
          <a:stretch>
            <a:fillRect/>
          </a:stretch>
        </p:blipFill>
        <p:spPr>
          <a:xfrm>
            <a:off x="6128480" y="928676"/>
            <a:ext cx="3015552" cy="1000132"/>
          </a:xfrm>
          <a:prstGeom prst="rect">
            <a:avLst/>
          </a:prstGeom>
          <a:effectLst>
            <a:outerShdw blurRad="152400" dist="317500" dir="5400000" sx="90000" sy="-19000" rotWithShape="0">
              <a:prstClr val="black">
                <a:alpha val="15000"/>
              </a:prstClr>
            </a:outerShdw>
          </a:effectLst>
        </p:spPr>
      </p:pic>
      <p:sp>
        <p:nvSpPr>
          <p:cNvPr id="6" name="Down Arrow 5"/>
          <p:cNvSpPr/>
          <p:nvPr/>
        </p:nvSpPr>
        <p:spPr>
          <a:xfrm>
            <a:off x="7429520" y="2000246"/>
            <a:ext cx="571504" cy="1143008"/>
          </a:xfrm>
          <a:prstGeom prst="downArrow">
            <a:avLst/>
          </a:prstGeom>
          <a:solidFill>
            <a:srgbClr val="FFD319"/>
          </a:solidFill>
          <a:ln>
            <a:solidFill>
              <a:srgbClr val="FFC000"/>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TextBox 6"/>
          <p:cNvSpPr txBox="1"/>
          <p:nvPr/>
        </p:nvSpPr>
        <p:spPr>
          <a:xfrm>
            <a:off x="5643570" y="3243210"/>
            <a:ext cx="3357586" cy="400110"/>
          </a:xfrm>
          <a:prstGeom prst="rect">
            <a:avLst/>
          </a:prstGeom>
          <a:effectLst>
            <a:outerShdw blurRad="152400" dist="317500" dir="5400000" sx="90000" sy="-19000" rotWithShape="0">
              <a:prstClr val="black">
                <a:alpha val="15000"/>
              </a:prstClr>
            </a:outerShdw>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solidFill>
                  <a:schemeClr val="bg1"/>
                </a:solidFill>
              </a:rPr>
              <a:t>http://equityresearchlab.com</a:t>
            </a:r>
            <a:endParaRPr lang="en-IN" sz="2000" b="1" dirty="0">
              <a:solidFill>
                <a:schemeClr val="bg1"/>
              </a:solidFill>
            </a:endParaRPr>
          </a:p>
        </p:txBody>
      </p:sp>
      <p:sp>
        <p:nvSpPr>
          <p:cNvPr id="8" name="Title 1"/>
          <p:cNvSpPr txBox="1">
            <a:spLocks/>
          </p:cNvSpPr>
          <p:nvPr/>
        </p:nvSpPr>
        <p:spPr>
          <a:xfrm>
            <a:off x="-32" y="-18"/>
            <a:ext cx="6000792" cy="928674"/>
          </a:xfrm>
          <a:prstGeom prst="rect">
            <a:avLst/>
          </a:prstGeom>
          <a:ln>
            <a:solidFill>
              <a:srgbClr val="00B050"/>
            </a:solidFill>
          </a:ln>
        </p:spPr>
        <p:txBody>
          <a:bodyPr vert="horz" lIns="78348" tIns="39174" rIns="78348" bIns="39174" anchor="b">
            <a:normAutofit fontScale="75000" lnSpcReduction="20000"/>
          </a:bodyPr>
          <a:lstStyle/>
          <a:p>
            <a:pPr marL="415241" algn="ctr" defTabSz="783473" fontAlgn="auto">
              <a:spcAft>
                <a:spcPts val="0"/>
              </a:spcAft>
              <a:defRPr/>
            </a:pP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E</a:t>
            </a:r>
            <a:r>
              <a:rPr lang="en-US" sz="44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QUITY </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RESEARCH</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L</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AB:</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D</a:t>
            </a:r>
            <a:r>
              <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ERIVATIVE REPORT</a:t>
            </a:r>
            <a:r>
              <a:rPr lang="en-US" sz="44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13</a:t>
            </a:r>
            <a:r>
              <a:rPr lang="en-US" sz="4400" b="1" baseline="30000"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TH</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 </a:t>
            </a:r>
            <a:r>
              <a:rPr lang="en-US" sz="44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J</a:t>
            </a:r>
            <a:r>
              <a:rPr lang="en-US" sz="44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rPr>
              <a:t>UNE</a:t>
            </a:r>
            <a:endParaRPr lang="en-US" sz="44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latin typeface="+mj-lt"/>
              <a:ea typeface="+mj-ea"/>
              <a:cs typeface="Calibri" pitchFamily="34" charset="0"/>
            </a:endParaRPr>
          </a:p>
        </p:txBody>
      </p:sp>
      <p:sp>
        <p:nvSpPr>
          <p:cNvPr id="9" name="TextBox 8"/>
          <p:cNvSpPr txBox="1"/>
          <p:nvPr/>
        </p:nvSpPr>
        <p:spPr>
          <a:xfrm>
            <a:off x="6000792" y="4500576"/>
            <a:ext cx="2857488" cy="400110"/>
          </a:xfrm>
          <a:prstGeom prst="rect">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chemeClr val="accent3">
                    <a:lumMod val="50000"/>
                  </a:schemeClr>
                </a:solidFill>
              </a:rPr>
              <a:t>Call On: +918370098946</a:t>
            </a:r>
            <a:endParaRPr lang="en-IN" sz="2000" b="1" dirty="0">
              <a:solidFill>
                <a:schemeClr val="accent3">
                  <a:lumMod val="50000"/>
                </a:schemeClr>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5" name="Picture 4" descr="logo2.png"/>
          <p:cNvPicPr>
            <a:picLocks noChangeAspect="1"/>
          </p:cNvPicPr>
          <p:nvPr/>
        </p:nvPicPr>
        <p:blipFill>
          <a:blip r:embed="rId3"/>
          <a:stretch>
            <a:fillRect/>
          </a:stretch>
        </p:blipFill>
        <p:spPr>
          <a:xfrm>
            <a:off x="0" y="4286262"/>
            <a:ext cx="3973012" cy="857238"/>
          </a:xfrm>
          <a:prstGeom prst="rect">
            <a:avLst/>
          </a:prstGeom>
        </p:spPr>
      </p:pic>
      <p:sp>
        <p:nvSpPr>
          <p:cNvPr id="6" name="Rectangle 5"/>
          <p:cNvSpPr/>
          <p:nvPr/>
        </p:nvSpPr>
        <p:spPr>
          <a:xfrm>
            <a:off x="-32" y="-18"/>
            <a:ext cx="4184806" cy="830997"/>
          </a:xfrm>
          <a:prstGeom prst="rect">
            <a:avLst/>
          </a:prstGeom>
        </p:spPr>
        <p:txBody>
          <a:bodyPr wrap="square">
            <a:spAutoFit/>
          </a:bodyPr>
          <a:lstStyle/>
          <a:p>
            <a:pPr lvl="0" algn="ctr" fontAlgn="base">
              <a:spcBef>
                <a:spcPct val="0"/>
              </a:spcBef>
              <a:spcAft>
                <a:spcPct val="0"/>
              </a:spcAft>
              <a:defRPr/>
            </a:pP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N</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IFTY</a:t>
            </a:r>
            <a:r>
              <a:rPr lang="en-US" sz="4800" b="1" dirty="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F</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0000" endA="300" endPos="50000" dist="29997" dir="5400000" sy="-100000" algn="bl" rotWithShape="0"/>
                </a:effectLst>
                <a:cs typeface="Calibri" pitchFamily="34" charset="0"/>
              </a:rPr>
              <a:t>UTURE</a:t>
            </a:r>
            <a:endParaRPr lang="en-US" sz="4800" kern="0" dirty="0">
              <a:ln w="18000">
                <a:solidFill>
                  <a:srgbClr val="002060"/>
                </a:solidFill>
                <a:prstDash val="solid"/>
                <a:miter lim="800000"/>
              </a:ln>
              <a:solidFill>
                <a:srgbClr val="002060"/>
              </a:solidFill>
            </a:endParaRPr>
          </a:p>
        </p:txBody>
      </p:sp>
      <p:sp>
        <p:nvSpPr>
          <p:cNvPr id="7" name="Content Placeholder 2"/>
          <p:cNvSpPr txBox="1">
            <a:spLocks/>
          </p:cNvSpPr>
          <p:nvPr/>
        </p:nvSpPr>
        <p:spPr bwMode="auto">
          <a:xfrm>
            <a:off x="71406" y="1071570"/>
            <a:ext cx="8429684" cy="3143254"/>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342900" lvl="0" indent="-1588" algn="just">
              <a:spcBef>
                <a:spcPct val="20000"/>
              </a:spcBef>
            </a:pPr>
            <a:r>
              <a:rPr lang="en-IN" sz="3400" b="1" kern="0" dirty="0" smtClean="0">
                <a:latin typeface="Times New Roman" pitchFamily="18" charset="0"/>
                <a:cs typeface="Times New Roman" pitchFamily="18" charset="0"/>
              </a:rPr>
              <a:t>Sensex closed 127.71 points down at 26635.75, while Nifty 50 index closed 33.55 points down at 8170.05. Nifty ended lower on Friday on account of selling in frontline blue chip counters taking cues from global counterparts. Investors also maintained cautious stance ahead of industrial production data for April which is scheduled to be released later in the day. Continued weakness in the European market and a positive expectation over India’s IIP data oscillated the market which in the end closed with a loss of 0.41 per cent. A curb in global growth outlook by the World Bank and consensus that CPI inflation in May can increase to 5.6 per cent (v/s 5.39 per cent in April) have compelled investors to stay cautious in the D-Street.</a:t>
            </a:r>
            <a:r>
              <a:rPr lang="en-US" sz="1900" b="1" kern="0" dirty="0" smtClean="0">
                <a:latin typeface="Times New Roman" pitchFamily="18" charset="0"/>
                <a:cs typeface="Times New Roman" pitchFamily="18" charset="0"/>
              </a:rPr>
              <a:t> </a:t>
            </a:r>
            <a:endParaRPr lang="en-US" sz="1900" b="1" kern="0" dirty="0" smtClean="0">
              <a:latin typeface="Times New Roman" pitchFamily="18" charset="0"/>
              <a:cs typeface="Times New Roman" pitchFamily="18" charset="0"/>
            </a:endParaRPr>
          </a:p>
          <a:p>
            <a:pPr marL="342900" lvl="0" indent="-1588" algn="just">
              <a:spcBef>
                <a:spcPct val="20000"/>
              </a:spcBef>
            </a:pPr>
            <a:r>
              <a:rPr kumimoji="0" lang="en-US" sz="5100" b="1" i="0" u="none" strike="noStrike" kern="0" cap="none" spc="0" normalizeH="0" baseline="0" noProof="0" dirty="0" smtClean="0">
                <a:ln>
                  <a:noFill/>
                </a:ln>
                <a:solidFill>
                  <a:srgbClr val="000099"/>
                </a:solidFill>
                <a:effectLst/>
                <a:uLnTx/>
                <a:uFillTx/>
                <a:latin typeface="+mn-lt"/>
                <a:ea typeface="+mn-ea"/>
                <a:cs typeface="+mn-cs"/>
              </a:rPr>
              <a:t>Technical view</a:t>
            </a:r>
            <a:r>
              <a:rPr lang="en-US" sz="5100" b="1" kern="0" dirty="0" smtClean="0">
                <a:solidFill>
                  <a:srgbClr val="000099"/>
                </a:solidFill>
                <a:latin typeface="+mn-lt"/>
              </a:rPr>
              <a:t>s:</a:t>
            </a:r>
            <a:endParaRPr lang="en-US" sz="5100" b="1" kern="0" dirty="0" smtClean="0">
              <a:latin typeface="Times New Roman" pitchFamily="18" charset="0"/>
              <a:cs typeface="Times New Roman" pitchFamily="18" charset="0"/>
            </a:endParaRPr>
          </a:p>
          <a:p>
            <a:pPr marL="342900" lvl="0" indent="-1588" algn="just" hangingPunct="0">
              <a:spcBef>
                <a:spcPct val="20000"/>
              </a:spcBef>
            </a:pPr>
            <a:r>
              <a:rPr lang="en-IN" sz="3400" b="1" kern="0" dirty="0" smtClean="0">
                <a:latin typeface="Times New Roman" pitchFamily="18" charset="0"/>
                <a:cs typeface="Times New Roman" pitchFamily="18" charset="0"/>
              </a:rPr>
              <a:t>Nifty future closed at 8190.40 on Friday. Nifty today trade above the range of 8180- 8250 and made a high of 8299.00.nifty may be taste the new level of 8300-8500 in the month of June.</a:t>
            </a:r>
            <a:endParaRPr lang="en-IN" sz="3400" b="1" kern="0" dirty="0" smtClean="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sp>
        <p:nvSpPr>
          <p:cNvPr id="5" name="Rectangle 2"/>
          <p:cNvSpPr txBox="1">
            <a:spLocks noChangeArrowheads="1"/>
          </p:cNvSpPr>
          <p:nvPr/>
        </p:nvSpPr>
        <p:spPr>
          <a:xfrm>
            <a:off x="-32" y="-18"/>
            <a:ext cx="5643602" cy="838200"/>
          </a:xfrm>
          <a:prstGeom prst="rect">
            <a:avLst/>
          </a:prstGeom>
        </p:spPr>
        <p:txBody>
          <a:bodyPr/>
          <a:lstStyle/>
          <a:p>
            <a:pPr marL="484632" marR="0" lvl="0" indent="0" defTabSz="914400" rtl="0" eaLnBrk="0" fontAlgn="auto" latinLnBrk="0" hangingPunct="0">
              <a:lnSpc>
                <a:spcPct val="100000"/>
              </a:lnSpc>
              <a:spcBef>
                <a:spcPct val="0"/>
              </a:spcBef>
              <a:spcAft>
                <a:spcPts val="0"/>
              </a:spcAft>
              <a:buClrTx/>
              <a:buSzTx/>
              <a:buFontTx/>
              <a:buNone/>
              <a:tabLst/>
              <a:defRPr/>
            </a:pPr>
            <a:r>
              <a:rPr kumimoji="0" lang="en-US" sz="4800" b="1" i="0" u="none" strike="noStrike" kern="1200" cap="none" spc="0" normalizeH="0" baseline="0" noProof="0"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N</a:t>
            </a:r>
            <a:r>
              <a:rPr kumimoji="0" lang="en-US" sz="4800" b="1" i="0" u="none" strike="noStrike" kern="1200" cap="none" spc="0" normalizeH="0" baseline="0" noProof="0"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IFTY</a:t>
            </a:r>
            <a:r>
              <a:rPr kumimoji="0" lang="en-US" sz="48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D</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AILY</a:t>
            </a:r>
            <a:r>
              <a:rPr kumimoji="0" lang="en-US" sz="48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C</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HART</a:t>
            </a:r>
          </a:p>
        </p:txBody>
      </p:sp>
      <p:pic>
        <p:nvPicPr>
          <p:cNvPr id="6" name="Picture 5" descr="ndc.png"/>
          <p:cNvPicPr>
            <a:picLocks noChangeAspect="1"/>
          </p:cNvPicPr>
          <p:nvPr/>
        </p:nvPicPr>
        <p:blipFill>
          <a:blip r:embed="rId4"/>
          <a:stretch>
            <a:fillRect/>
          </a:stretch>
        </p:blipFill>
        <p:spPr>
          <a:xfrm>
            <a:off x="3980696" y="928676"/>
            <a:ext cx="5163336"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sp>
        <p:nvSpPr>
          <p:cNvPr id="5" name="Content Placeholder 2"/>
          <p:cNvSpPr txBox="1">
            <a:spLocks/>
          </p:cNvSpPr>
          <p:nvPr/>
        </p:nvSpPr>
        <p:spPr bwMode="auto">
          <a:xfrm>
            <a:off x="-32" y="1357304"/>
            <a:ext cx="8358246" cy="278608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47500" lnSpcReduction="20000"/>
          </a:bodyPr>
          <a:lstStyle/>
          <a:p>
            <a:pPr marL="342900" lvl="0" indent="-1588" algn="just">
              <a:spcBef>
                <a:spcPct val="20000"/>
              </a:spcBef>
            </a:pPr>
            <a:r>
              <a:rPr lang="en-IN" sz="3400" b="1" kern="0" dirty="0" smtClean="0">
                <a:latin typeface="Times New Roman" pitchFamily="18" charset="0"/>
                <a:cs typeface="Times New Roman" pitchFamily="18" charset="0"/>
              </a:rPr>
              <a:t>Bank nifty open flat in the morning trading session. And shown uptrend movement for half an hour’s and shown heavy downfall in the market and closed at 17797.05. Bank nifty showing consolidation phase on daily chart ,bank nifty may be trade in the range of 17600-17900 in next contract. SBI BANK (-1.91%) and BANK OF BARODA (-1..85%) is the top losers in bank nifty future. </a:t>
            </a:r>
          </a:p>
          <a:p>
            <a:pPr marL="342900" lvl="0" indent="-1588" algn="just">
              <a:spcBef>
                <a:spcPct val="20000"/>
              </a:spcBef>
            </a:pPr>
            <a:endParaRPr kumimoji="0" lang="en-IN" sz="3400" b="1" i="0" u="none" strike="noStrike" kern="0" cap="none" spc="0" normalizeH="0" baseline="0" noProof="0" dirty="0">
              <a:ln>
                <a:noFill/>
              </a:ln>
              <a:solidFill>
                <a:srgbClr val="000099"/>
              </a:solidFill>
              <a:effectLst/>
              <a:uLnTx/>
              <a:uFillTx/>
              <a:latin typeface="Times New Roman" pitchFamily="18" charset="0"/>
              <a:ea typeface="+mn-ea"/>
              <a:cs typeface="Times New Roman" pitchFamily="18" charset="0"/>
            </a:endParaRPr>
          </a:p>
          <a:p>
            <a:pPr marL="342900" lvl="0" indent="-1588" algn="just">
              <a:spcBef>
                <a:spcPct val="20000"/>
              </a:spcBef>
            </a:pPr>
            <a:r>
              <a:rPr kumimoji="0" lang="en-US" sz="5100" b="1" i="0" u="none" strike="noStrike" kern="0" cap="none" spc="0" normalizeH="0" baseline="0" noProof="0" dirty="0" smtClean="0">
                <a:ln>
                  <a:noFill/>
                </a:ln>
                <a:solidFill>
                  <a:srgbClr val="000099"/>
                </a:solidFill>
                <a:effectLst/>
                <a:uLnTx/>
                <a:uFillTx/>
                <a:latin typeface="+mn-lt"/>
                <a:ea typeface="+mn-ea"/>
                <a:cs typeface="+mn-cs"/>
              </a:rPr>
              <a:t>Technical </a:t>
            </a:r>
            <a:r>
              <a:rPr kumimoji="0" lang="en-US" sz="5100" b="1" i="0" u="none" strike="noStrike" kern="0" cap="none" spc="0" normalizeH="0" baseline="0" noProof="0" dirty="0" smtClean="0">
                <a:ln>
                  <a:noFill/>
                </a:ln>
                <a:solidFill>
                  <a:srgbClr val="000099"/>
                </a:solidFill>
                <a:effectLst/>
                <a:uLnTx/>
                <a:uFillTx/>
                <a:latin typeface="+mn-lt"/>
                <a:ea typeface="+mn-ea"/>
                <a:cs typeface="+mn-cs"/>
              </a:rPr>
              <a:t>view</a:t>
            </a:r>
            <a:r>
              <a:rPr lang="en-US" sz="5100" b="1" kern="0" dirty="0" smtClean="0">
                <a:solidFill>
                  <a:srgbClr val="000099"/>
                </a:solidFill>
                <a:latin typeface="+mn-lt"/>
              </a:rPr>
              <a:t>s:</a:t>
            </a:r>
            <a:endParaRPr lang="en-US" sz="5100" b="1" kern="0" dirty="0" smtClean="0">
              <a:latin typeface="Times New Roman" pitchFamily="18" charset="0"/>
              <a:cs typeface="Times New Roman" pitchFamily="18" charset="0"/>
            </a:endParaRPr>
          </a:p>
          <a:p>
            <a:pPr marL="342900" lvl="0" indent="-1588" algn="just" hangingPunct="0">
              <a:spcBef>
                <a:spcPct val="20000"/>
              </a:spcBef>
            </a:pPr>
            <a:r>
              <a:rPr lang="en-IN" sz="3400" b="1" kern="0" dirty="0" smtClean="0">
                <a:latin typeface="Times New Roman" pitchFamily="18" charset="0"/>
                <a:cs typeface="Times New Roman" pitchFamily="18" charset="0"/>
              </a:rPr>
              <a:t>Bank nifty Open down at 17800, to its previous closing 17843.35 on Friday and touched high of 18026.80. Bank nifty technically break the 17500 level above that level if its manage or sustain above the level of 17000 than new high 17800-18200 might be seen.</a:t>
            </a:r>
            <a:endParaRPr lang="en-IN" sz="3400" b="1" kern="0" dirty="0" smtClean="0">
              <a:latin typeface="Times New Roman" pitchFamily="18" charset="0"/>
              <a:cs typeface="Times New Roman" pitchFamily="18" charset="0"/>
            </a:endParaRPr>
          </a:p>
        </p:txBody>
      </p:sp>
      <p:sp>
        <p:nvSpPr>
          <p:cNvPr id="6" name="Rectangle 2"/>
          <p:cNvSpPr txBox="1">
            <a:spLocks noChangeArrowheads="1"/>
          </p:cNvSpPr>
          <p:nvPr/>
        </p:nvSpPr>
        <p:spPr>
          <a:xfrm>
            <a:off x="-32" y="-18"/>
            <a:ext cx="6000792" cy="914400"/>
          </a:xfrm>
          <a:prstGeom prst="rect">
            <a:avLst/>
          </a:prstGeom>
        </p:spPr>
        <p:txBody>
          <a:bodyPr/>
          <a:lstStyle/>
          <a:p>
            <a:pPr marL="484632" lvl="0" algn="ctr" eaLnBrk="0" hangingPunct="0">
              <a:spcBef>
                <a:spcPct val="0"/>
              </a:spcBef>
              <a:defRPr/>
            </a:pP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F</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UTURE</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sp>
        <p:nvSpPr>
          <p:cNvPr id="5" name="Rectangle 2"/>
          <p:cNvSpPr txBox="1">
            <a:spLocks noChangeArrowheads="1"/>
          </p:cNvSpPr>
          <p:nvPr/>
        </p:nvSpPr>
        <p:spPr>
          <a:xfrm>
            <a:off x="0" y="-18"/>
            <a:ext cx="6786610" cy="762000"/>
          </a:xfrm>
          <a:prstGeom prst="rect">
            <a:avLst/>
          </a:prstGeom>
        </p:spPr>
        <p:txBody>
          <a:bodyPr/>
          <a:lstStyle/>
          <a:p>
            <a:pPr algn="ct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B</a:t>
            </a:r>
            <a:r>
              <a:rPr lang="en-US" sz="48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ANK</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IFTY</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D</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AILY</a:t>
            </a:r>
            <a:r>
              <a:rPr lang="en-US" sz="4800" b="1"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C</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HART</a:t>
            </a:r>
          </a:p>
        </p:txBody>
      </p:sp>
      <p:pic>
        <p:nvPicPr>
          <p:cNvPr id="6" name="Picture 5" descr="bndc.png"/>
          <p:cNvPicPr>
            <a:picLocks noChangeAspect="1"/>
          </p:cNvPicPr>
          <p:nvPr/>
        </p:nvPicPr>
        <p:blipFill>
          <a:blip r:embed="rId4"/>
          <a:stretch>
            <a:fillRect/>
          </a:stretch>
        </p:blipFill>
        <p:spPr>
          <a:xfrm>
            <a:off x="4361567" y="928677"/>
            <a:ext cx="4782465" cy="33575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sp>
        <p:nvSpPr>
          <p:cNvPr id="5" name="Rectangle 2"/>
          <p:cNvSpPr txBox="1">
            <a:spLocks noChangeArrowheads="1"/>
          </p:cNvSpPr>
          <p:nvPr/>
        </p:nvSpPr>
        <p:spPr>
          <a:xfrm>
            <a:off x="-32" y="-18"/>
            <a:ext cx="3000364" cy="785800"/>
          </a:xfrm>
          <a:prstGeom prst="rect">
            <a:avLst/>
          </a:prstGeom>
        </p:spPr>
        <p:txBody>
          <a:bodyPr/>
          <a:lstStyle/>
          <a:p>
            <a:pPr marL="484632" lvl="0" eaLnBrk="0" hangingPunct="0">
              <a:spcBef>
                <a:spcPct val="0"/>
              </a:spcBef>
              <a:defRPr/>
            </a:pP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U</a:t>
            </a:r>
            <a:r>
              <a:rPr lang="en-US" sz="48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SD</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/I</a:t>
            </a:r>
            <a:r>
              <a:rPr lang="en-US" sz="48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NR</a:t>
            </a:r>
          </a:p>
        </p:txBody>
      </p:sp>
      <p:sp>
        <p:nvSpPr>
          <p:cNvPr id="6" name="Content Placeholder 2"/>
          <p:cNvSpPr txBox="1">
            <a:spLocks/>
          </p:cNvSpPr>
          <p:nvPr/>
        </p:nvSpPr>
        <p:spPr bwMode="auto">
          <a:xfrm>
            <a:off x="142844" y="1142990"/>
            <a:ext cx="8286808" cy="292895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70000" lnSpcReduction="20000"/>
          </a:bodyPr>
          <a:lstStyle/>
          <a:p>
            <a:pPr marL="342900" lvl="0" indent="-1588" algn="just">
              <a:spcBef>
                <a:spcPct val="20000"/>
              </a:spcBef>
            </a:pPr>
            <a:r>
              <a:rPr lang="en-IN" sz="2600" b="1" kern="0" dirty="0" smtClean="0">
                <a:solidFill>
                  <a:srgbClr val="002060"/>
                </a:solidFill>
                <a:latin typeface="Times New Roman" pitchFamily="18" charset="0"/>
                <a:cs typeface="Times New Roman" pitchFamily="18" charset="0"/>
              </a:rPr>
              <a:t>The Indian rupee opened higher by 7 </a:t>
            </a:r>
            <a:r>
              <a:rPr lang="en-IN" sz="2600" b="1" kern="0" dirty="0" err="1" smtClean="0">
                <a:solidFill>
                  <a:srgbClr val="002060"/>
                </a:solidFill>
                <a:latin typeface="Times New Roman" pitchFamily="18" charset="0"/>
                <a:cs typeface="Times New Roman" pitchFamily="18" charset="0"/>
              </a:rPr>
              <a:t>paise</a:t>
            </a:r>
            <a:r>
              <a:rPr lang="en-IN" sz="2600" b="1" kern="0" dirty="0" smtClean="0">
                <a:solidFill>
                  <a:srgbClr val="002060"/>
                </a:solidFill>
                <a:latin typeface="Times New Roman" pitchFamily="18" charset="0"/>
                <a:cs typeface="Times New Roman" pitchFamily="18" charset="0"/>
              </a:rPr>
              <a:t> at 66.58 per dollar on Thursday versus 66.65 Wednesday. Expect rupee to appreciate marginally due to increase in capital flows and trade in the range of 66.50- 66.75/dollar. The dollar at a five-week low against a basket of currencies as traders reduced bets of an imminent US interest rate increase.</a:t>
            </a:r>
          </a:p>
          <a:p>
            <a:pPr marL="344488">
              <a:tabLst>
                <a:tab pos="344488" algn="l"/>
              </a:tabLst>
            </a:pPr>
            <a:endParaRPr lang="en-US" sz="2000" b="1" dirty="0" smtClean="0"/>
          </a:p>
          <a:p>
            <a:pPr marL="344488">
              <a:tabLst>
                <a:tab pos="344488" algn="l"/>
              </a:tabLst>
            </a:pPr>
            <a:endParaRPr lang="en-US" sz="2000" b="1" dirty="0" smtClean="0"/>
          </a:p>
          <a:p>
            <a:pPr indent="344488"/>
            <a:r>
              <a:rPr lang="en-US" sz="2600" b="1" dirty="0" smtClean="0">
                <a:solidFill>
                  <a:srgbClr val="002060"/>
                </a:solidFill>
              </a:rPr>
              <a:t>USDINR STRATEGY R1 </a:t>
            </a:r>
            <a:r>
              <a:rPr lang="en-US" sz="2600" b="1" dirty="0" smtClean="0">
                <a:solidFill>
                  <a:srgbClr val="002060"/>
                </a:solidFill>
              </a:rPr>
              <a:t>66.84  </a:t>
            </a:r>
            <a:r>
              <a:rPr lang="en-US" sz="2600" b="1" dirty="0" smtClean="0">
                <a:solidFill>
                  <a:srgbClr val="002060"/>
                </a:solidFill>
              </a:rPr>
              <a:t>R2 </a:t>
            </a:r>
            <a:r>
              <a:rPr lang="en-US" sz="2600" b="1" dirty="0" smtClean="0">
                <a:solidFill>
                  <a:srgbClr val="002060"/>
                </a:solidFill>
              </a:rPr>
              <a:t>66.92</a:t>
            </a:r>
            <a:endParaRPr lang="en-IN" sz="2600" b="1" dirty="0" smtClean="0">
              <a:solidFill>
                <a:srgbClr val="002060"/>
              </a:solidFill>
            </a:endParaRPr>
          </a:p>
          <a:p>
            <a:pPr indent="344488"/>
            <a:r>
              <a:rPr lang="en-US" sz="2600" b="1" dirty="0" smtClean="0">
                <a:solidFill>
                  <a:srgbClr val="002060"/>
                </a:solidFill>
              </a:rPr>
              <a:t>	</a:t>
            </a:r>
          </a:p>
          <a:p>
            <a:pPr marL="344488">
              <a:tabLst>
                <a:tab pos="344488" algn="l"/>
              </a:tabLst>
            </a:pPr>
            <a:endParaRPr lang="en-US" sz="2600" b="1" dirty="0" smtClean="0">
              <a:solidFill>
                <a:srgbClr val="002060"/>
              </a:solidFill>
            </a:endParaRPr>
          </a:p>
          <a:p>
            <a:pPr indent="344488"/>
            <a:r>
              <a:rPr lang="en-US" sz="2600" b="1" dirty="0" smtClean="0">
                <a:solidFill>
                  <a:srgbClr val="002060"/>
                </a:solidFill>
              </a:rPr>
              <a:t>Pivot Point </a:t>
            </a:r>
            <a:r>
              <a:rPr lang="en-US" sz="2600" b="1" dirty="0" smtClean="0">
                <a:solidFill>
                  <a:srgbClr val="002060"/>
                </a:solidFill>
              </a:rPr>
              <a:t>66.79    </a:t>
            </a:r>
            <a:r>
              <a:rPr lang="en-US" sz="2600" b="1" dirty="0" smtClean="0">
                <a:solidFill>
                  <a:srgbClr val="002060"/>
                </a:solidFill>
              </a:rPr>
              <a:t>S1  </a:t>
            </a:r>
            <a:r>
              <a:rPr lang="en-US" sz="2600" b="1" dirty="0" smtClean="0">
                <a:solidFill>
                  <a:srgbClr val="002060"/>
                </a:solidFill>
              </a:rPr>
              <a:t>66.71   </a:t>
            </a:r>
            <a:r>
              <a:rPr lang="en-US" sz="2600" b="1" dirty="0" smtClean="0">
                <a:solidFill>
                  <a:srgbClr val="002060"/>
                </a:solidFill>
              </a:rPr>
              <a:t>S2 </a:t>
            </a:r>
            <a:r>
              <a:rPr lang="en-US" sz="2600" b="1" dirty="0" smtClean="0">
                <a:solidFill>
                  <a:srgbClr val="002060"/>
                </a:solidFill>
              </a:rPr>
              <a:t>66.66</a:t>
            </a:r>
            <a:endParaRPr lang="en-US" sz="2600" b="1" dirty="0" smtClean="0"/>
          </a:p>
          <a:p>
            <a:pPr indent="344488"/>
            <a:r>
              <a:rPr lang="en-US" sz="1600" b="1" dirty="0"/>
              <a:t>	</a:t>
            </a:r>
          </a:p>
          <a:p>
            <a:pPr marL="344488">
              <a:tabLst>
                <a:tab pos="344488" algn="l"/>
              </a:tabLst>
            </a:pPr>
            <a:endParaRPr lang="en-US" sz="2000" b="1" dirty="0">
              <a:solidFill>
                <a:srgbClr val="002060"/>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sp>
        <p:nvSpPr>
          <p:cNvPr id="5" name="Title 1"/>
          <p:cNvSpPr txBox="1">
            <a:spLocks/>
          </p:cNvSpPr>
          <p:nvPr/>
        </p:nvSpPr>
        <p:spPr bwMode="auto">
          <a:xfrm>
            <a:off x="-32" y="-18"/>
            <a:ext cx="5786446" cy="7858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normAutofit fontScale="82500" lnSpcReduction="10000"/>
          </a:bodyPr>
          <a:lstStyle/>
          <a:p>
            <a:pPr marL="484632" marR="0" lvl="0" indent="0" algn="l" defTabSz="914400" rtl="0" eaLnBrk="1" fontAlgn="auto" latinLnBrk="0" hangingPunct="1">
              <a:lnSpc>
                <a:spcPct val="100000"/>
              </a:lnSpc>
              <a:spcBef>
                <a:spcPct val="0"/>
              </a:spcBef>
              <a:spcAft>
                <a:spcPts val="0"/>
              </a:spcAft>
              <a:buClrTx/>
              <a:buSzTx/>
              <a:buFontTx/>
              <a:buNone/>
              <a:tabLst/>
              <a:defRPr/>
            </a:pPr>
            <a:r>
              <a:rPr kumimoji="0" lang="en-US" sz="4000" b="1" i="0" u="none" strike="noStrike" kern="1200" cap="none" spc="0" normalizeH="0" baseline="0" noProof="0" dirty="0" smtClean="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uLnTx/>
                <a:uFillTx/>
                <a:latin typeface="+mj-lt"/>
                <a:ea typeface="+mj-ea"/>
                <a:cs typeface="Calibri" pitchFamily="34" charset="0"/>
              </a:rPr>
              <a:t> </a:t>
            </a:r>
            <a:r>
              <a:rPr lang="en-US" sz="53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E</a:t>
            </a:r>
            <a:r>
              <a:rPr lang="en-US" sz="5300" b="1" dirty="0" smtClean="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UROPEAN</a:t>
            </a:r>
            <a:r>
              <a:rPr lang="en-US" sz="5300" b="1" dirty="0" smtClean="0">
                <a:ln w="18000">
                  <a:solidFill>
                    <a:schemeClr val="accent2">
                      <a:satMod val="140000"/>
                    </a:schemeClr>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 </a:t>
            </a:r>
            <a:r>
              <a:rPr lang="en-US" sz="53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M</a:t>
            </a:r>
            <a:r>
              <a:rPr lang="en-US" sz="5300" b="1" dirty="0">
                <a:ln w="18000">
                  <a:solidFill>
                    <a:srgbClr val="002060"/>
                  </a:solidFill>
                  <a:prstDash val="solid"/>
                  <a:miter lim="800000"/>
                </a:ln>
                <a:solidFill>
                  <a:srgbClr val="000099"/>
                </a:solidFill>
                <a:effectLst>
                  <a:outerShdw blurRad="25500" dist="23000" dir="7020000" algn="tl">
                    <a:srgbClr val="000000">
                      <a:alpha val="50000"/>
                    </a:srgbClr>
                  </a:outerShdw>
                  <a:reflection blurRad="6350" stA="55000" endA="50" endPos="85000" dist="60007" dir="5400000" sy="-100000" algn="bl" rotWithShape="0"/>
                </a:effectLst>
                <a:latin typeface="+mj-lt"/>
                <a:ea typeface="+mj-ea"/>
                <a:cs typeface="Calibri" pitchFamily="34" charset="0"/>
              </a:rPr>
              <a:t>ARKET</a:t>
            </a:r>
          </a:p>
        </p:txBody>
      </p:sp>
      <p:sp>
        <p:nvSpPr>
          <p:cNvPr id="6" name="Content Placeholder 2"/>
          <p:cNvSpPr txBox="1">
            <a:spLocks/>
          </p:cNvSpPr>
          <p:nvPr/>
        </p:nvSpPr>
        <p:spPr bwMode="auto">
          <a:xfrm>
            <a:off x="71406" y="1142990"/>
            <a:ext cx="5214974" cy="1000151"/>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85000" lnSpcReduction="10000"/>
          </a:bodyPr>
          <a:lstStyle/>
          <a:p>
            <a:pPr marL="342900" lvl="0" indent="-1588" algn="just" hangingPunct="0">
              <a:spcBef>
                <a:spcPct val="20000"/>
              </a:spcBef>
            </a:pP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European markets finished broadly lower today with shares in Germany leading the region. The DAX is down 2.59 % while London's FTSE 100 is off 1.90% and France's CAC 40 is lower by 2.30%.</a:t>
            </a:r>
          </a:p>
        </p:txBody>
      </p:sp>
      <p:pic>
        <p:nvPicPr>
          <p:cNvPr id="7" name="Picture 6" descr="em.png"/>
          <p:cNvPicPr>
            <a:picLocks noChangeAspect="1"/>
          </p:cNvPicPr>
          <p:nvPr/>
        </p:nvPicPr>
        <p:blipFill>
          <a:blip r:embed="rId4"/>
          <a:stretch>
            <a:fillRect/>
          </a:stretch>
        </p:blipFill>
        <p:spPr>
          <a:xfrm>
            <a:off x="5228040" y="1643056"/>
            <a:ext cx="3740220" cy="257207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sp>
        <p:nvSpPr>
          <p:cNvPr id="5" name="Rectangle 2"/>
          <p:cNvSpPr txBox="1">
            <a:spLocks noChangeArrowheads="1"/>
          </p:cNvSpPr>
          <p:nvPr/>
        </p:nvSpPr>
        <p:spPr>
          <a:xfrm>
            <a:off x="-32" y="-18"/>
            <a:ext cx="4786346" cy="714362"/>
          </a:xfrm>
          <a:prstGeom prst="rect">
            <a:avLst/>
          </a:prstGeom>
        </p:spPr>
        <p:txBody>
          <a:bodyPr/>
          <a:lstStyle/>
          <a:p>
            <a:pPr marL="484632" lvl="0">
              <a:spcBef>
                <a:spcPct val="0"/>
              </a:spcBef>
              <a:defRPr/>
            </a:pPr>
            <a:r>
              <a:rPr lang="en-US" sz="4800" b="1" dirty="0">
                <a:ln w="18000">
                  <a:solidFill>
                    <a:schemeClr val="accent2">
                      <a:satMod val="140000"/>
                    </a:schemeClr>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SI</a:t>
            </a:r>
            <a:r>
              <a:rPr lang="en-US" sz="4800" b="1" dirty="0" smtClean="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AN </a:t>
            </a:r>
            <a:r>
              <a:rPr lang="en-US" sz="4800" b="1" dirty="0" smtClean="0">
                <a:ln w="18000">
                  <a:solidFill>
                    <a:srgbClr val="00B050"/>
                  </a:solidFill>
                  <a:prstDash val="solid"/>
                  <a:miter lim="800000"/>
                </a:ln>
                <a:solidFill>
                  <a:srgbClr val="00B05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M</a:t>
            </a:r>
            <a:r>
              <a:rPr lang="en-US" sz="4800" b="1" dirty="0">
                <a:ln w="18000">
                  <a:solidFill>
                    <a:srgbClr val="002060"/>
                  </a:solidFill>
                  <a:prstDash val="solid"/>
                  <a:miter lim="800000"/>
                </a:ln>
                <a:solidFill>
                  <a:srgbClr val="002060"/>
                </a:solidFill>
                <a:effectLst>
                  <a:outerShdw blurRad="25500" dist="23000" dir="7020000" algn="tl">
                    <a:srgbClr val="000000">
                      <a:alpha val="50000"/>
                    </a:srgbClr>
                  </a:outerShdw>
                  <a:reflection blurRad="6350" stA="55000" endA="50" endPos="85000" dist="60007" dir="5400000" sy="-100000" algn="bl" rotWithShape="0"/>
                </a:effectLst>
                <a:cs typeface="Calibri" pitchFamily="34" charset="0"/>
              </a:rPr>
              <a:t>ARKET</a:t>
            </a:r>
          </a:p>
        </p:txBody>
      </p:sp>
      <p:sp>
        <p:nvSpPr>
          <p:cNvPr id="6" name="Content Placeholder 2"/>
          <p:cNvSpPr txBox="1">
            <a:spLocks/>
          </p:cNvSpPr>
          <p:nvPr/>
        </p:nvSpPr>
        <p:spPr bwMode="auto">
          <a:xfrm>
            <a:off x="-32" y="1214428"/>
            <a:ext cx="5214974" cy="1428762"/>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fontScale="92500" lnSpcReduction="10000"/>
          </a:bodyPr>
          <a:lstStyle/>
          <a:p>
            <a:pPr marL="342900" lvl="0" indent="-1588" algn="just" hangingPunct="0">
              <a:spcBef>
                <a:spcPct val="20000"/>
              </a:spcBef>
            </a:pP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Asian markets finished broadly lower today with shares in Hong Kong leading the region. The Hang Seng is down 1.20% while Japan's Nikkei 225 is off 0.40% and China's Shanghai Composite is lower by 0.30%. </a:t>
            </a:r>
            <a:r>
              <a:rPr kumimoji="0" lang="en-IN" sz="1900" b="1" i="0" u="none" strike="noStrike" kern="0" cap="none" spc="0" normalizeH="0" baseline="0" noProof="0" dirty="0" smtClean="0">
                <a:ln>
                  <a:noFill/>
                </a:ln>
                <a:effectLst/>
                <a:uLnTx/>
                <a:uFillTx/>
                <a:latin typeface="Times New Roman" pitchFamily="18" charset="0"/>
                <a:ea typeface="+mn-ea"/>
                <a:cs typeface="Times New Roman" pitchFamily="18" charset="0"/>
              </a:rPr>
              <a:t>		</a:t>
            </a:r>
          </a:p>
        </p:txBody>
      </p:sp>
      <p:pic>
        <p:nvPicPr>
          <p:cNvPr id="7" name="Picture 6" descr="am.png"/>
          <p:cNvPicPr>
            <a:picLocks noChangeAspect="1"/>
          </p:cNvPicPr>
          <p:nvPr/>
        </p:nvPicPr>
        <p:blipFill>
          <a:blip r:embed="rId4"/>
          <a:stretch>
            <a:fillRect/>
          </a:stretch>
        </p:blipFill>
        <p:spPr>
          <a:xfrm>
            <a:off x="5214943" y="1318671"/>
            <a:ext cx="3929090" cy="29675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presentation-of-artistic-drawing-backgrounds.jpg"/>
          <p:cNvPicPr>
            <a:picLocks noChangeAspect="1"/>
          </p:cNvPicPr>
          <p:nvPr/>
        </p:nvPicPr>
        <p:blipFill>
          <a:blip r:embed="rId2"/>
          <a:stretch>
            <a:fillRect/>
          </a:stretch>
        </p:blipFill>
        <p:spPr>
          <a:xfrm>
            <a:off x="0" y="0"/>
            <a:ext cx="9144000" cy="5143500"/>
          </a:xfrm>
          <a:prstGeom prst="rect">
            <a:avLst/>
          </a:prstGeom>
        </p:spPr>
      </p:pic>
      <p:pic>
        <p:nvPicPr>
          <p:cNvPr id="3" name="Picture 2" descr="logo2.png"/>
          <p:cNvPicPr>
            <a:picLocks noChangeAspect="1"/>
          </p:cNvPicPr>
          <p:nvPr/>
        </p:nvPicPr>
        <p:blipFill>
          <a:blip r:embed="rId3"/>
          <a:stretch>
            <a:fillRect/>
          </a:stretch>
        </p:blipFill>
        <p:spPr>
          <a:xfrm>
            <a:off x="0" y="4286262"/>
            <a:ext cx="3973012" cy="857238"/>
          </a:xfrm>
          <a:prstGeom prst="rect">
            <a:avLst/>
          </a:prstGeom>
        </p:spPr>
      </p:pic>
      <p:pic>
        <p:nvPicPr>
          <p:cNvPr id="5" name="Picture 4" descr="special-offer-tag.png"/>
          <p:cNvPicPr>
            <a:picLocks noChangeAspect="1"/>
          </p:cNvPicPr>
          <p:nvPr/>
        </p:nvPicPr>
        <p:blipFill>
          <a:blip r:embed="rId4"/>
          <a:stretch>
            <a:fillRect/>
          </a:stretch>
        </p:blipFill>
        <p:spPr>
          <a:xfrm>
            <a:off x="71438" y="928676"/>
            <a:ext cx="2714612" cy="1003226"/>
          </a:xfrm>
          <a:prstGeom prst="rect">
            <a:avLst/>
          </a:prstGeom>
          <a:effectLst>
            <a:outerShdw blurRad="152400" dist="317500" dir="5400000" sx="90000" sy="-19000" rotWithShape="0">
              <a:prstClr val="black">
                <a:alpha val="15000"/>
              </a:prstClr>
            </a:outerShdw>
          </a:effectLst>
        </p:spPr>
      </p:pic>
      <p:sp>
        <p:nvSpPr>
          <p:cNvPr id="6" name="TextBox 5"/>
          <p:cNvSpPr txBox="1"/>
          <p:nvPr/>
        </p:nvSpPr>
        <p:spPr>
          <a:xfrm>
            <a:off x="3143240" y="1159367"/>
            <a:ext cx="2714644" cy="769441"/>
          </a:xfrm>
          <a:prstGeom prst="rect">
            <a:avLst/>
          </a:prstGeom>
          <a:solidFill>
            <a:srgbClr val="C00000"/>
          </a:solidFill>
          <a:ln>
            <a:solidFill>
              <a:srgbClr val="C00000"/>
            </a:solidFill>
          </a:ln>
          <a:effectLst>
            <a:outerShdw blurRad="152400" dist="317500" dir="5400000" sx="90000" sy="-19000" rotWithShape="0">
              <a:prstClr val="black">
                <a:alpha val="15000"/>
              </a:prstClr>
            </a:outerShdw>
          </a:effectLst>
        </p:spPr>
        <p:style>
          <a:lnRef idx="0">
            <a:schemeClr val="accent2"/>
          </a:lnRef>
          <a:fillRef idx="3">
            <a:schemeClr val="accent2"/>
          </a:fillRef>
          <a:effectRef idx="3">
            <a:schemeClr val="accent2"/>
          </a:effectRef>
          <a:fontRef idx="minor">
            <a:schemeClr val="lt1"/>
          </a:fontRef>
        </p:style>
        <p:txBody>
          <a:bodyPr wrap="square" rtlCol="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r>
              <a:rPr lang="en-US" sz="4400" b="1" spc="50" dirty="0" smtClean="0">
                <a:ln w="11430">
                  <a:solidFill>
                    <a:schemeClr val="bg1"/>
                  </a:solidFill>
                </a:ln>
                <a:solidFill>
                  <a:schemeClr val="bg1"/>
                </a:solidFill>
                <a:effectLst>
                  <a:outerShdw blurRad="76200" dist="50800" dir="5400000" algn="tl" rotWithShape="0">
                    <a:srgbClr val="000000">
                      <a:alpha val="65000"/>
                    </a:srgbClr>
                  </a:outerShdw>
                </a:effectLst>
                <a:latin typeface="Algerian" pitchFamily="82" charset="0"/>
              </a:rPr>
              <a:t>50 % OFF</a:t>
            </a:r>
            <a:endParaRPr lang="en-IN" sz="4400" b="1" spc="50" dirty="0">
              <a:ln w="11430">
                <a:solidFill>
                  <a:schemeClr val="bg1"/>
                </a:solidFill>
              </a:ln>
              <a:solidFill>
                <a:schemeClr val="bg1"/>
              </a:solidFill>
              <a:effectLst>
                <a:outerShdw blurRad="76200" dist="50800" dir="5400000" algn="tl" rotWithShape="0">
                  <a:srgbClr val="000000">
                    <a:alpha val="65000"/>
                  </a:srgbClr>
                </a:outerShdw>
              </a:effectLst>
              <a:latin typeface="Algerian" pitchFamily="82" charset="0"/>
            </a:endParaRPr>
          </a:p>
        </p:txBody>
      </p:sp>
      <p:pic>
        <p:nvPicPr>
          <p:cNvPr id="7" name="Picture 6" descr="3-day-free-trial.gif"/>
          <p:cNvPicPr>
            <a:picLocks noChangeAspect="1"/>
          </p:cNvPicPr>
          <p:nvPr/>
        </p:nvPicPr>
        <p:blipFill>
          <a:blip r:embed="rId5"/>
          <a:stretch>
            <a:fillRect/>
          </a:stretch>
        </p:blipFill>
        <p:spPr>
          <a:xfrm>
            <a:off x="6072198" y="1142990"/>
            <a:ext cx="2857520" cy="947720"/>
          </a:xfrm>
          <a:prstGeom prst="rect">
            <a:avLst/>
          </a:prstGeom>
          <a:effectLst>
            <a:outerShdw blurRad="152400" dist="317500" dir="5400000" sx="90000" sy="-19000" rotWithShape="0">
              <a:prstClr val="black">
                <a:alpha val="15000"/>
              </a:prstClr>
            </a:outerShdw>
          </a:effectLst>
        </p:spPr>
      </p:pic>
      <p:sp>
        <p:nvSpPr>
          <p:cNvPr id="8" name="Down Arrow 7"/>
          <p:cNvSpPr/>
          <p:nvPr/>
        </p:nvSpPr>
        <p:spPr>
          <a:xfrm>
            <a:off x="7215206" y="2214560"/>
            <a:ext cx="571504" cy="1428760"/>
          </a:xfrm>
          <a:prstGeom prst="downArrow">
            <a:avLst/>
          </a:prstGeom>
          <a:solidFill>
            <a:srgbClr val="FFD319"/>
          </a:solidFill>
          <a:ln>
            <a:solidFill>
              <a:srgbClr val="FFC000"/>
            </a:solidFill>
          </a:ln>
          <a:effectLst>
            <a:outerShdw blurRad="152400" dist="317500" dir="5400000" sx="90000" sy="-19000"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9" name="TextBox 8"/>
          <p:cNvSpPr txBox="1"/>
          <p:nvPr/>
        </p:nvSpPr>
        <p:spPr>
          <a:xfrm>
            <a:off x="5643570" y="3743276"/>
            <a:ext cx="3357586" cy="400110"/>
          </a:xfrm>
          <a:prstGeom prst="rect">
            <a:avLst/>
          </a:prstGeom>
          <a:effectLst>
            <a:outerShdw blurRad="152400" dist="317500" dir="5400000" sx="90000" sy="-19000" rotWithShape="0">
              <a:prstClr val="black">
                <a:alpha val="15000"/>
              </a:prstClr>
            </a:outerShdw>
          </a:effectLst>
        </p:spPr>
        <p:style>
          <a:lnRef idx="0">
            <a:schemeClr val="accent6"/>
          </a:lnRef>
          <a:fillRef idx="3">
            <a:schemeClr val="accent6"/>
          </a:fillRef>
          <a:effectRef idx="3">
            <a:schemeClr val="accent6"/>
          </a:effectRef>
          <a:fontRef idx="minor">
            <a:schemeClr val="lt1"/>
          </a:fontRef>
        </p:style>
        <p:txBody>
          <a:bodyPr wrap="square" rtlCol="0">
            <a:spAutoFit/>
          </a:bodyPr>
          <a:lstStyle/>
          <a:p>
            <a:r>
              <a:rPr lang="en-US" sz="2000" b="1" dirty="0" smtClean="0">
                <a:solidFill>
                  <a:schemeClr val="bg1"/>
                </a:solidFill>
              </a:rPr>
              <a:t>http://equityresearchlab.com</a:t>
            </a:r>
            <a:endParaRPr lang="en-IN" sz="2000" b="1" dirty="0">
              <a:solidFill>
                <a:schemeClr val="bg1"/>
              </a:solidFill>
            </a:endParaRPr>
          </a:p>
        </p:txBody>
      </p:sp>
      <p:sp>
        <p:nvSpPr>
          <p:cNvPr id="10" name="Rectangle 9"/>
          <p:cNvSpPr/>
          <p:nvPr/>
        </p:nvSpPr>
        <p:spPr>
          <a:xfrm>
            <a:off x="1857356" y="2357436"/>
            <a:ext cx="3630738" cy="923330"/>
          </a:xfrm>
          <a:prstGeom prst="rect">
            <a:avLst/>
          </a:prstGeom>
          <a:noFill/>
        </p:spPr>
        <p:txBody>
          <a:bodyPr wrap="none" lIns="91440" tIns="45720" rIns="91440" bIns="45720">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r>
              <a:rPr lang="en-US" sz="5400" b="1" cap="all" spc="0" dirty="0" smtClean="0">
                <a:ln w="0"/>
                <a:solidFill>
                  <a:srgbClr val="FF0000"/>
                </a:solidFill>
                <a:effectLst>
                  <a:reflection blurRad="12700" stA="50000" endPos="50000" dist="5000" dir="5400000" sy="-100000" rotWithShape="0"/>
                </a:effectLst>
              </a:rPr>
              <a:t>Thank you</a:t>
            </a:r>
            <a:endParaRPr lang="en-US" sz="5400" b="1" cap="all" spc="0" dirty="0">
              <a:ln w="0"/>
              <a:solidFill>
                <a:srgbClr val="FF0000"/>
              </a:solidFill>
              <a:effectLst>
                <a:reflection blurRad="12700" stA="50000" endPos="50000" dist="5000" dir="5400000" sy="-100000" rotWithShape="0"/>
              </a:effectLst>
            </a:endParaRPr>
          </a:p>
        </p:txBody>
      </p:sp>
      <p:sp>
        <p:nvSpPr>
          <p:cNvPr id="11" name="TextBox 10"/>
          <p:cNvSpPr txBox="1"/>
          <p:nvPr/>
        </p:nvSpPr>
        <p:spPr>
          <a:xfrm>
            <a:off x="5929322" y="4500576"/>
            <a:ext cx="2857488" cy="400110"/>
          </a:xfrm>
          <a:prstGeom prst="rect">
            <a:avLst/>
          </a:prstGeom>
          <a:effectLst>
            <a:glow rad="228600">
              <a:schemeClr val="accent2">
                <a:satMod val="175000"/>
                <a:alpha val="40000"/>
              </a:schemeClr>
            </a:glow>
            <a:outerShdw blurRad="40000" dist="20000" dir="5400000" rotWithShape="0">
              <a:srgbClr val="000000">
                <a:alpha val="38000"/>
              </a:srgbClr>
            </a:outerShdw>
            <a:softEdge rad="127000"/>
          </a:effectLst>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en-US" sz="2000" b="1" dirty="0" smtClean="0">
                <a:solidFill>
                  <a:schemeClr val="accent3">
                    <a:lumMod val="50000"/>
                  </a:schemeClr>
                </a:solidFill>
              </a:rPr>
              <a:t>Call On: +918370098946</a:t>
            </a:r>
            <a:endParaRPr lang="en-IN" sz="2000" b="1" dirty="0">
              <a:solidFill>
                <a:schemeClr val="accent3">
                  <a:lumMod val="50000"/>
                </a:schemeClr>
              </a:solidFill>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TotalTime>
  <Words>491</Words>
  <Application>Microsoft Office PowerPoint</Application>
  <PresentationFormat>On-screen Show (16:9)</PresentationFormat>
  <Paragraphs>31</Paragraphs>
  <Slides>9</Slides>
  <Notes>0</Notes>
  <HiddenSlides>0</HiddenSlides>
  <MMClips>0</MMClips>
  <ScaleCrop>false</ScaleCrop>
  <HeadingPairs>
    <vt:vector size="4" baseType="variant">
      <vt:variant>
        <vt:lpstr>Theme</vt:lpstr>
      </vt:variant>
      <vt:variant>
        <vt:i4>1</vt:i4>
      </vt:variant>
      <vt:variant>
        <vt:lpstr>Slide Titles</vt:lpstr>
      </vt:variant>
      <vt:variant>
        <vt:i4>9</vt:i4>
      </vt:variant>
    </vt:vector>
  </HeadingPairs>
  <TitlesOfParts>
    <vt:vector size="10" baseType="lpstr">
      <vt:lpstr>Office Theme</vt:lpstr>
      <vt:lpstr>Slide 1</vt:lpstr>
      <vt:lpstr>Slide 2</vt:lpstr>
      <vt:lpstr>Slide 3</vt:lpstr>
      <vt:lpstr>Slide 4</vt:lpstr>
      <vt:lpstr>Slide 5</vt:lpstr>
      <vt:lpstr>Slide 6</vt:lpstr>
      <vt:lpstr>Slide 7</vt:lpstr>
      <vt:lpstr>Slide 8</vt:lpstr>
      <vt:lpstr>Slide 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manish</dc:creator>
  <cp:lastModifiedBy>manish</cp:lastModifiedBy>
  <cp:revision>3</cp:revision>
  <dcterms:created xsi:type="dcterms:W3CDTF">2016-06-13T09:45:41Z</dcterms:created>
  <dcterms:modified xsi:type="dcterms:W3CDTF">2016-06-13T10:12:14Z</dcterms:modified>
</cp:coreProperties>
</file>