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9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47" r:id="rId3"/>
    <p:sldId id="257" r:id="rId4"/>
    <p:sldId id="286" r:id="rId5"/>
    <p:sldId id="339" r:id="rId6"/>
    <p:sldId id="340" r:id="rId7"/>
    <p:sldId id="343" r:id="rId8"/>
    <p:sldId id="341" r:id="rId9"/>
    <p:sldId id="342" r:id="rId10"/>
    <p:sldId id="344" r:id="rId11"/>
    <p:sldId id="345" r:id="rId12"/>
    <p:sldId id="346" r:id="rId13"/>
    <p:sldId id="289" r:id="rId14"/>
    <p:sldId id="294" r:id="rId15"/>
    <p:sldId id="290" r:id="rId16"/>
    <p:sldId id="288" r:id="rId17"/>
    <p:sldId id="291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8" r:id="rId27"/>
    <p:sldId id="327" r:id="rId28"/>
    <p:sldId id="329" r:id="rId29"/>
    <p:sldId id="330" r:id="rId30"/>
    <p:sldId id="331" r:id="rId31"/>
    <p:sldId id="287" r:id="rId32"/>
    <p:sldId id="259" r:id="rId33"/>
    <p:sldId id="292" r:id="rId34"/>
    <p:sldId id="338" r:id="rId35"/>
    <p:sldId id="293" r:id="rId36"/>
    <p:sldId id="261" r:id="rId37"/>
    <p:sldId id="260" r:id="rId38"/>
    <p:sldId id="348" r:id="rId39"/>
    <p:sldId id="262" r:id="rId40"/>
    <p:sldId id="263" r:id="rId41"/>
    <p:sldId id="264" r:id="rId42"/>
    <p:sldId id="265" r:id="rId43"/>
    <p:sldId id="266" r:id="rId44"/>
    <p:sldId id="296" r:id="rId45"/>
    <p:sldId id="267" r:id="rId46"/>
    <p:sldId id="268" r:id="rId47"/>
    <p:sldId id="269" r:id="rId48"/>
    <p:sldId id="270" r:id="rId49"/>
    <p:sldId id="271" r:id="rId50"/>
    <p:sldId id="272" r:id="rId51"/>
    <p:sldId id="273" r:id="rId52"/>
    <p:sldId id="274" r:id="rId53"/>
    <p:sldId id="275" r:id="rId54"/>
    <p:sldId id="276" r:id="rId55"/>
    <p:sldId id="277" r:id="rId56"/>
    <p:sldId id="278" r:id="rId57"/>
    <p:sldId id="280" r:id="rId58"/>
    <p:sldId id="281" r:id="rId59"/>
    <p:sldId id="282" r:id="rId60"/>
    <p:sldId id="283" r:id="rId61"/>
    <p:sldId id="284" r:id="rId62"/>
    <p:sldId id="295" r:id="rId63"/>
    <p:sldId id="297" r:id="rId64"/>
    <p:sldId id="298" r:id="rId65"/>
    <p:sldId id="300" r:id="rId66"/>
    <p:sldId id="299" r:id="rId67"/>
    <p:sldId id="301" r:id="rId68"/>
    <p:sldId id="302" r:id="rId69"/>
    <p:sldId id="303" r:id="rId70"/>
    <p:sldId id="304" r:id="rId71"/>
    <p:sldId id="305" r:id="rId72"/>
    <p:sldId id="306" r:id="rId73"/>
    <p:sldId id="307" r:id="rId74"/>
    <p:sldId id="308" r:id="rId75"/>
    <p:sldId id="309" r:id="rId76"/>
    <p:sldId id="310" r:id="rId77"/>
    <p:sldId id="311" r:id="rId78"/>
    <p:sldId id="313" r:id="rId79"/>
    <p:sldId id="314" r:id="rId80"/>
    <p:sldId id="315" r:id="rId81"/>
    <p:sldId id="316" r:id="rId82"/>
    <p:sldId id="317" r:id="rId83"/>
    <p:sldId id="318" r:id="rId84"/>
    <p:sldId id="336" r:id="rId85"/>
    <p:sldId id="334" r:id="rId86"/>
    <p:sldId id="335" r:id="rId87"/>
    <p:sldId id="332" r:id="rId88"/>
    <p:sldId id="333" r:id="rId89"/>
    <p:sldId id="337" r:id="rId9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00"/>
    <a:srgbClr val="990000"/>
    <a:srgbClr val="00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736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D82CC-9A20-4054-84EA-2397ECD05570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4F248-545B-4F58-8AA4-2539E877C9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D82CC-9A20-4054-84EA-2397ECD05570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4F248-545B-4F58-8AA4-2539E877C9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D82CC-9A20-4054-84EA-2397ECD05570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4F248-545B-4F58-8AA4-2539E877C9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D82CC-9A20-4054-84EA-2397ECD05570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4F248-545B-4F58-8AA4-2539E877C9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D82CC-9A20-4054-84EA-2397ECD05570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4F248-545B-4F58-8AA4-2539E877C9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D82CC-9A20-4054-84EA-2397ECD05570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4F248-545B-4F58-8AA4-2539E877C9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D82CC-9A20-4054-84EA-2397ECD05570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4F248-545B-4F58-8AA4-2539E877C9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D82CC-9A20-4054-84EA-2397ECD05570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4F248-545B-4F58-8AA4-2539E877C9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D82CC-9A20-4054-84EA-2397ECD05570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4F248-545B-4F58-8AA4-2539E877C9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D82CC-9A20-4054-84EA-2397ECD05570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4F248-545B-4F58-8AA4-2539E877C9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D82CC-9A20-4054-84EA-2397ECD05570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4F248-545B-4F58-8AA4-2539E877C9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7D82CC-9A20-4054-84EA-2397ECD05570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A4F248-545B-4F58-8AA4-2539E877C95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image" Target="../media/image44.gif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4.png"/><Relationship Id="rId4" Type="http://schemas.openxmlformats.org/officeDocument/2006/relationships/image" Target="../media/image5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0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8.jpeg"/><Relationship Id="rId4" Type="http://schemas.openxmlformats.org/officeDocument/2006/relationships/image" Target="../media/image87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4.jpeg"/><Relationship Id="rId4" Type="http://schemas.openxmlformats.org/officeDocument/2006/relationships/image" Target="../media/image93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8.jpeg"/><Relationship Id="rId4" Type="http://schemas.openxmlformats.org/officeDocument/2006/relationships/image" Target="../media/image107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0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3.jpe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jpeg"/><Relationship Id="rId3" Type="http://schemas.openxmlformats.org/officeDocument/2006/relationships/image" Target="../media/image115.jpeg"/><Relationship Id="rId7" Type="http://schemas.openxmlformats.org/officeDocument/2006/relationships/image" Target="../media/image119.jpeg"/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8.jpeg"/><Relationship Id="rId5" Type="http://schemas.openxmlformats.org/officeDocument/2006/relationships/image" Target="../media/image117.jpeg"/><Relationship Id="rId4" Type="http://schemas.openxmlformats.org/officeDocument/2006/relationships/image" Target="../media/image11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eg"/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3.jpe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jpeg"/><Relationship Id="rId3" Type="http://schemas.openxmlformats.org/officeDocument/2006/relationships/image" Target="../media/image125.jpeg"/><Relationship Id="rId7" Type="http://schemas.openxmlformats.org/officeDocument/2006/relationships/image" Target="../media/image129.jpeg"/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8.jpeg"/><Relationship Id="rId5" Type="http://schemas.openxmlformats.org/officeDocument/2006/relationships/image" Target="../media/image127.jpeg"/><Relationship Id="rId10" Type="http://schemas.openxmlformats.org/officeDocument/2006/relationships/image" Target="../media/image132.jpeg"/><Relationship Id="rId4" Type="http://schemas.openxmlformats.org/officeDocument/2006/relationships/image" Target="../media/image126.jpeg"/><Relationship Id="rId9" Type="http://schemas.openxmlformats.org/officeDocument/2006/relationships/image" Target="../media/image131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5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eg"/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9.jpeg"/><Relationship Id="rId4" Type="http://schemas.openxmlformats.org/officeDocument/2006/relationships/image" Target="../media/image138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jpeg"/><Relationship Id="rId2" Type="http://schemas.openxmlformats.org/officeDocument/2006/relationships/image" Target="../media/image14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2.jpe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jpeg"/><Relationship Id="rId7" Type="http://schemas.openxmlformats.org/officeDocument/2006/relationships/image" Target="../media/image150.jpeg"/><Relationship Id="rId2" Type="http://schemas.openxmlformats.org/officeDocument/2006/relationships/image" Target="../media/image14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9.jpeg"/><Relationship Id="rId5" Type="http://schemas.openxmlformats.org/officeDocument/2006/relationships/image" Target="../media/image148.jpeg"/><Relationship Id="rId4" Type="http://schemas.openxmlformats.org/officeDocument/2006/relationships/image" Target="../media/image147.jpe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jpeg"/><Relationship Id="rId2" Type="http://schemas.openxmlformats.org/officeDocument/2006/relationships/image" Target="../media/image15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5.jpeg"/><Relationship Id="rId4" Type="http://schemas.openxmlformats.org/officeDocument/2006/relationships/image" Target="../media/image15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jpeg"/><Relationship Id="rId2" Type="http://schemas.openxmlformats.org/officeDocument/2006/relationships/image" Target="../media/image156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jpeg"/><Relationship Id="rId2" Type="http://schemas.openxmlformats.org/officeDocument/2006/relationships/image" Target="../media/image15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0.jpe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1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jpeg"/><Relationship Id="rId2" Type="http://schemas.openxmlformats.org/officeDocument/2006/relationships/image" Target="../media/image16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4.jpe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5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6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jpeg"/><Relationship Id="rId2" Type="http://schemas.openxmlformats.org/officeDocument/2006/relationships/image" Target="../media/image16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1.jpeg"/><Relationship Id="rId5" Type="http://schemas.openxmlformats.org/officeDocument/2006/relationships/image" Target="../media/image170.jpeg"/><Relationship Id="rId4" Type="http://schemas.openxmlformats.org/officeDocument/2006/relationships/image" Target="../media/image169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jpeg"/><Relationship Id="rId2" Type="http://schemas.openxmlformats.org/officeDocument/2006/relationships/image" Target="../media/image17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5.jpeg"/><Relationship Id="rId4" Type="http://schemas.openxmlformats.org/officeDocument/2006/relationships/image" Target="../media/image174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jpeg"/><Relationship Id="rId2" Type="http://schemas.openxmlformats.org/officeDocument/2006/relationships/image" Target="../media/image176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jpeg"/><Relationship Id="rId2" Type="http://schemas.openxmlformats.org/officeDocument/2006/relationships/image" Target="../media/image17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0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2.jpeg"/><Relationship Id="rId2" Type="http://schemas.openxmlformats.org/officeDocument/2006/relationships/image" Target="../media/image18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3.jpe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4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6.jpeg"/><Relationship Id="rId2" Type="http://schemas.openxmlformats.org/officeDocument/2006/relationships/image" Target="../media/image18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8.jpeg"/><Relationship Id="rId4" Type="http://schemas.openxmlformats.org/officeDocument/2006/relationships/image" Target="../media/image187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jpeg"/><Relationship Id="rId2" Type="http://schemas.openxmlformats.org/officeDocument/2006/relationships/image" Target="../media/image18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2.jpeg"/><Relationship Id="rId4" Type="http://schemas.openxmlformats.org/officeDocument/2006/relationships/image" Target="../media/image191.jpe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4.jpeg"/><Relationship Id="rId2" Type="http://schemas.openxmlformats.org/officeDocument/2006/relationships/image" Target="../media/image19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6.jpeg"/><Relationship Id="rId4" Type="http://schemas.openxmlformats.org/officeDocument/2006/relationships/image" Target="../media/image195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8.jpeg"/><Relationship Id="rId2" Type="http://schemas.openxmlformats.org/officeDocument/2006/relationships/image" Target="../media/image19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0.jpeg"/><Relationship Id="rId4" Type="http://schemas.openxmlformats.org/officeDocument/2006/relationships/image" Target="../media/image199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2.jpeg"/><Relationship Id="rId2" Type="http://schemas.openxmlformats.org/officeDocument/2006/relationships/image" Target="../media/image20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4.jpeg"/><Relationship Id="rId4" Type="http://schemas.openxmlformats.org/officeDocument/2006/relationships/image" Target="../media/image203.jpe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5.gif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6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8.jpeg"/><Relationship Id="rId2" Type="http://schemas.openxmlformats.org/officeDocument/2006/relationships/image" Target="../media/image20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0.jpeg"/><Relationship Id="rId4" Type="http://schemas.openxmlformats.org/officeDocument/2006/relationships/image" Target="../media/image209.jpe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2.jpeg"/><Relationship Id="rId2" Type="http://schemas.openxmlformats.org/officeDocument/2006/relationships/image" Target="../media/image2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3.jpe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4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6.jpeg"/><Relationship Id="rId2" Type="http://schemas.openxmlformats.org/officeDocument/2006/relationships/image" Target="../media/image2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7.jpe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9.jpeg"/><Relationship Id="rId2" Type="http://schemas.openxmlformats.org/officeDocument/2006/relationships/image" Target="../media/image2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0.jpe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2.jpeg"/><Relationship Id="rId2" Type="http://schemas.openxmlformats.org/officeDocument/2006/relationships/image" Target="../media/image221.jpe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4.jpeg"/><Relationship Id="rId2" Type="http://schemas.openxmlformats.org/officeDocument/2006/relationships/image" Target="../media/image223.jpe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6.jpeg"/><Relationship Id="rId2" Type="http://schemas.openxmlformats.org/officeDocument/2006/relationships/image" Target="../media/image2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7.jpe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9.jpeg"/><Relationship Id="rId2" Type="http://schemas.openxmlformats.org/officeDocument/2006/relationships/image" Target="../media/image2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1.jpeg"/><Relationship Id="rId4" Type="http://schemas.openxmlformats.org/officeDocument/2006/relationships/image" Target="../media/image230.jpeg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DSC0159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00200" y="838200"/>
            <a:ext cx="7543800" cy="70788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</a:rPr>
              <a:t>   </a:t>
            </a:r>
            <a:r>
              <a:rPr lang="th-TH" sz="4000" b="1" i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กรุงรัตนโกสินทร์กับงานโบราณคดีในเมือง</a:t>
            </a:r>
            <a:endParaRPr lang="en-US" sz="4000" b="1" i="1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6" name="Picture 5" descr="มธ ศูนย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579892" cy="1524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5715000"/>
            <a:ext cx="7162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b="1" i="1" dirty="0" smtClean="0">
                <a:solidFill>
                  <a:srgbClr val="FFFF00"/>
                </a:solidFill>
              </a:rPr>
              <a:t>ปฐมฤกษ์  เกตุทัต </a:t>
            </a:r>
            <a:r>
              <a:rPr lang="th-TH" sz="2400" b="1" i="1" dirty="0" smtClean="0">
                <a:solidFill>
                  <a:srgbClr val="FFFF00"/>
                </a:solidFill>
              </a:rPr>
              <a:t> </a:t>
            </a:r>
            <a:r>
              <a:rPr lang="en-US" sz="2400" b="1" i="1" dirty="0" smtClean="0">
                <a:solidFill>
                  <a:srgbClr val="FFFF00"/>
                </a:solidFill>
              </a:rPr>
              <a:t>homosiamensis@hotmail.com</a:t>
            </a:r>
            <a:endParaRPr lang="en-US" sz="2400" b="1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lakedwellerstonetoolslar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0"/>
            <a:ext cx="5998251" cy="3429000"/>
          </a:xfrm>
          <a:prstGeom prst="rect">
            <a:avLst/>
          </a:prstGeom>
        </p:spPr>
      </p:pic>
      <p:pic>
        <p:nvPicPr>
          <p:cNvPr id="3" name="Picture 2" descr="saxina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6829" y="3581400"/>
            <a:ext cx="4637171" cy="3276600"/>
          </a:xfrm>
          <a:prstGeom prst="rect">
            <a:avLst/>
          </a:prstGeom>
        </p:spPr>
      </p:pic>
      <p:pic>
        <p:nvPicPr>
          <p:cNvPr id="4" name="Picture 3" descr="stone-tools-in-vietnam-prehistory-25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19500"/>
            <a:ext cx="4318000" cy="32385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n chiang Bronze Bowl vessel glass jar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331" y="0"/>
            <a:ext cx="3292469" cy="2502372"/>
          </a:xfrm>
          <a:prstGeom prst="rect">
            <a:avLst/>
          </a:prstGeom>
        </p:spPr>
      </p:pic>
      <p:pic>
        <p:nvPicPr>
          <p:cNvPr id="3" name="Picture 2" descr="Ban-Chiang-15522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0496" y="1"/>
            <a:ext cx="3943503" cy="2438399"/>
          </a:xfrm>
          <a:prstGeom prst="rect">
            <a:avLst/>
          </a:prstGeom>
        </p:spPr>
      </p:pic>
      <p:pic>
        <p:nvPicPr>
          <p:cNvPr id="4" name="Picture 3" descr="1390964812_1!!-!!scan016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895600"/>
            <a:ext cx="4724400" cy="3962400"/>
          </a:xfrm>
          <a:prstGeom prst="rect">
            <a:avLst/>
          </a:prstGeom>
        </p:spPr>
      </p:pic>
      <p:pic>
        <p:nvPicPr>
          <p:cNvPr id="5" name="Picture 4" descr="wheeldog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2800" y="0"/>
            <a:ext cx="1883987" cy="2514600"/>
          </a:xfrm>
          <a:prstGeom prst="rect">
            <a:avLst/>
          </a:prstGeom>
        </p:spPr>
      </p:pic>
      <p:pic>
        <p:nvPicPr>
          <p:cNvPr id="6" name="Picture 5" descr="wheels-for-pottery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76800" y="2895600"/>
            <a:ext cx="4267200" cy="39624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2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811210_1_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3200400"/>
            <a:ext cx="5105211" cy="3429000"/>
          </a:xfrm>
          <a:prstGeom prst="rect">
            <a:avLst/>
          </a:prstGeom>
        </p:spPr>
      </p:pic>
      <p:pic>
        <p:nvPicPr>
          <p:cNvPr id="3" name="Picture 2" descr="antique-imitation-bronzeware-QinGongDing-font-b-Shang-b-font-font-b-Dynasty-b-font-font-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29400" y="4800600"/>
            <a:ext cx="2057400" cy="2057400"/>
          </a:xfrm>
          <a:prstGeom prst="rect">
            <a:avLst/>
          </a:prstGeom>
        </p:spPr>
      </p:pic>
      <p:pic>
        <p:nvPicPr>
          <p:cNvPr id="4" name="Picture 3" descr="ban7b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105400" cy="3124200"/>
          </a:xfrm>
          <a:prstGeom prst="rect">
            <a:avLst/>
          </a:prstGeom>
        </p:spPr>
      </p:pic>
      <p:pic>
        <p:nvPicPr>
          <p:cNvPr id="5" name="Picture 4" descr="CMOC_Treasures_of_Ancient_China_exhibit_-_bronze_dagger-ax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484517" y="2133600"/>
            <a:ext cx="3659483" cy="2439269"/>
          </a:xfrm>
          <a:prstGeom prst="rect">
            <a:avLst/>
          </a:prstGeom>
        </p:spPr>
      </p:pic>
      <p:pic>
        <p:nvPicPr>
          <p:cNvPr id="6" name="Picture 5" descr="shang-tools-b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94960" y="0"/>
            <a:ext cx="3749040" cy="20828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>
            <a:alpha val="2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3962400" cy="46166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th-TH" sz="2400" b="1" i="1" dirty="0" smtClean="0">
                <a:solidFill>
                  <a:srgbClr val="FFFF00"/>
                </a:solidFill>
              </a:rPr>
              <a:t>                     - นิเวศวัตถุ</a:t>
            </a:r>
            <a:r>
              <a:rPr lang="en-US" b="1" i="1" dirty="0" smtClean="0">
                <a:solidFill>
                  <a:srgbClr val="FFFF00"/>
                </a:solidFill>
              </a:rPr>
              <a:t>(</a:t>
            </a:r>
            <a:r>
              <a:rPr lang="en-US" b="1" i="1" dirty="0" err="1" smtClean="0">
                <a:solidFill>
                  <a:srgbClr val="FFFF00"/>
                </a:solidFill>
              </a:rPr>
              <a:t>ecofact</a:t>
            </a:r>
            <a:r>
              <a:rPr lang="en-US" b="1" i="1" dirty="0" smtClean="0">
                <a:solidFill>
                  <a:srgbClr val="FFFF00"/>
                </a:solidFill>
              </a:rPr>
              <a:t>)</a:t>
            </a:r>
            <a:endParaRPr lang="en-US" b="1" i="1" dirty="0">
              <a:solidFill>
                <a:srgbClr val="FFFF00"/>
              </a:solidFill>
            </a:endParaRPr>
          </a:p>
        </p:txBody>
      </p:sp>
      <p:pic>
        <p:nvPicPr>
          <p:cNvPr id="3" name="Picture 2" descr="600px-Palynologie-exemple_edite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33400"/>
            <a:ext cx="1600200" cy="1600200"/>
          </a:xfrm>
          <a:prstGeom prst="rect">
            <a:avLst/>
          </a:prstGeom>
        </p:spPr>
      </p:pic>
      <p:pic>
        <p:nvPicPr>
          <p:cNvPr id="4" name="Picture 3" descr="5510000095841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36974"/>
            <a:ext cx="3962400" cy="2421026"/>
          </a:xfrm>
          <a:prstGeom prst="rect">
            <a:avLst/>
          </a:prstGeom>
        </p:spPr>
      </p:pic>
      <p:pic>
        <p:nvPicPr>
          <p:cNvPr id="5" name="Picture 4" descr="DSC0348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 flipV="1">
            <a:off x="6019800" y="3067050"/>
            <a:ext cx="177800" cy="133350"/>
          </a:xfrm>
          <a:prstGeom prst="rect">
            <a:avLst/>
          </a:prstGeom>
        </p:spPr>
      </p:pic>
      <p:pic>
        <p:nvPicPr>
          <p:cNvPr id="6" name="Picture 5" descr="DSC0348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00500" y="0"/>
            <a:ext cx="5143500" cy="6858000"/>
          </a:xfrm>
          <a:prstGeom prst="rect">
            <a:avLst/>
          </a:prstGeom>
        </p:spPr>
      </p:pic>
      <p:pic>
        <p:nvPicPr>
          <p:cNvPr id="7" name="Picture 6" descr="Pinus_taeda_crossx7358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00200" y="533400"/>
            <a:ext cx="2362200" cy="1600200"/>
          </a:xfrm>
          <a:prstGeom prst="rect">
            <a:avLst/>
          </a:prstGeom>
        </p:spPr>
      </p:pic>
      <p:pic>
        <p:nvPicPr>
          <p:cNvPr id="8" name="Picture 7" descr="GISP2_1855m_ice_core_layers.gi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2209800"/>
            <a:ext cx="3962400" cy="218866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>
            <a:alpha val="3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cofact SEM BC Husk 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5108" y="0"/>
            <a:ext cx="6318891" cy="6858000"/>
          </a:xfrm>
          <a:prstGeom prst="rect">
            <a:avLst/>
          </a:prstGeom>
        </p:spPr>
      </p:pic>
      <p:pic>
        <p:nvPicPr>
          <p:cNvPr id="3" name="Picture 2" descr="DSC02074_edite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3161345" y="4900206"/>
            <a:ext cx="115255" cy="129556"/>
          </a:xfrm>
          <a:prstGeom prst="rect">
            <a:avLst/>
          </a:prstGeom>
        </p:spPr>
      </p:pic>
      <p:pic>
        <p:nvPicPr>
          <p:cNvPr id="4" name="Picture 3" descr="Ecofact pollen diagram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96012"/>
            <a:ext cx="4114800" cy="676198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>
            <a:alpha val="3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ve Goods KP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7800" y="1905000"/>
            <a:ext cx="3117629" cy="4572000"/>
          </a:xfrm>
          <a:prstGeom prst="rect">
            <a:avLst/>
          </a:prstGeom>
        </p:spPr>
      </p:pic>
      <p:pic>
        <p:nvPicPr>
          <p:cNvPr id="3" name="Picture 2" descr="Feature Terrace Padd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 flipV="1">
            <a:off x="3962400" y="3606358"/>
            <a:ext cx="76200" cy="64094"/>
          </a:xfrm>
          <a:prstGeom prst="rect">
            <a:avLst/>
          </a:prstGeom>
        </p:spPr>
      </p:pic>
      <p:pic>
        <p:nvPicPr>
          <p:cNvPr id="4" name="Picture 3" descr="Feature Earth Work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77088"/>
            <a:ext cx="4572000" cy="3123312"/>
          </a:xfrm>
          <a:prstGeom prst="rect">
            <a:avLst/>
          </a:prstGeom>
        </p:spPr>
      </p:pic>
      <p:pic>
        <p:nvPicPr>
          <p:cNvPr id="5" name="Picture 4" descr="Feature Hardingstone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198628"/>
            <a:ext cx="4495800" cy="365937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24400" y="457200"/>
            <a:ext cx="4114800" cy="954107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200" b="1" i="1" dirty="0" smtClean="0">
                <a:solidFill>
                  <a:srgbClr val="FFFF00"/>
                </a:solidFill>
              </a:rPr>
              <a:t>ร่องรอยการดัดแปลงภูมิประเทศ</a:t>
            </a:r>
          </a:p>
          <a:p>
            <a:pPr algn="ctr"/>
            <a:r>
              <a:rPr lang="en-US" sz="2400" b="1" i="1" dirty="0" smtClean="0">
                <a:solidFill>
                  <a:srgbClr val="FFFF00"/>
                </a:solidFill>
              </a:rPr>
              <a:t>(Feature)</a:t>
            </a:r>
            <a:endParaRPr lang="en-US" sz="2400" b="1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>
            <a:alpha val="3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01055_edite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2097165" cy="2743200"/>
          </a:xfrm>
          <a:prstGeom prst="rect">
            <a:avLst/>
          </a:prstGeom>
        </p:spPr>
      </p:pic>
      <p:pic>
        <p:nvPicPr>
          <p:cNvPr id="3" name="Picture 2" descr="DSC01059_edite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09800" y="0"/>
            <a:ext cx="2500334" cy="2743200"/>
          </a:xfrm>
          <a:prstGeom prst="rect">
            <a:avLst/>
          </a:prstGeom>
        </p:spPr>
      </p:pic>
      <p:pic>
        <p:nvPicPr>
          <p:cNvPr id="4" name="Picture 3" descr="Pitsection_edited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505200"/>
            <a:ext cx="4267200" cy="3200400"/>
          </a:xfrm>
          <a:prstGeom prst="rect">
            <a:avLst/>
          </a:prstGeom>
        </p:spPr>
      </p:pic>
      <p:pic>
        <p:nvPicPr>
          <p:cNvPr id="5" name="Picture 4" descr="Feature Ban Chiang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09694" y="0"/>
            <a:ext cx="4734306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>
            <a:alpha val="4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onument Teoteoga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14400"/>
            <a:ext cx="3983026" cy="3124200"/>
          </a:xfrm>
          <a:prstGeom prst="rect">
            <a:avLst/>
          </a:prstGeom>
        </p:spPr>
      </p:pic>
      <p:pic>
        <p:nvPicPr>
          <p:cNvPr id="3" name="Picture 2" descr="DSC01072_edite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267200"/>
            <a:ext cx="3958577" cy="2590800"/>
          </a:xfrm>
          <a:prstGeom prst="rect">
            <a:avLst/>
          </a:prstGeom>
        </p:spPr>
      </p:pic>
      <p:pic>
        <p:nvPicPr>
          <p:cNvPr id="4" name="Picture 3" descr="airphoto วังหน้า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14025" y="0"/>
            <a:ext cx="5129975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228600"/>
            <a:ext cx="3886200" cy="707886"/>
          </a:xfrm>
          <a:prstGeom prst="rect">
            <a:avLst/>
          </a:prstGeom>
          <a:solidFill>
            <a:srgbClr val="99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4000" b="1" i="1" dirty="0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แหล่งโบราณคดี </a:t>
            </a:r>
            <a:r>
              <a:rPr lang="en-US" sz="4000" b="1" i="1" dirty="0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(Site)</a:t>
            </a:r>
            <a:endParaRPr lang="en-US" sz="4000" b="1" i="1" dirty="0">
              <a:solidFill>
                <a:srgbClr val="FFFF00"/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3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04800"/>
            <a:ext cx="9144000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800" b="1" i="1" dirty="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 </a:t>
            </a:r>
          </a:p>
          <a:p>
            <a:r>
              <a:rPr lang="th-TH" sz="3600" b="1" i="1" dirty="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หมายถึงองค์ประกอบของหลักฐานทั้งหมดที่พบ  นำมาแปลความร่วมกันจากวัตถุ/สถานที่ ไปสู่พฤติกรรม/เหตุการณ์/เรื่องราวในอดีตที่เกิดขึ้น     </a:t>
            </a:r>
            <a:endParaRPr lang="en-US" sz="3600" b="1" i="1" dirty="0" smtClean="0">
              <a:solidFill>
                <a:srgbClr val="C00000"/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en-US" sz="3600" b="1" i="1" dirty="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  </a:t>
            </a:r>
            <a:r>
              <a:rPr lang="th-TH" sz="3600" b="1" i="1" dirty="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 -หลักฐานแต่ละชิ้นในบริบทเดียวกันจะมีความสัมพันธ์เชิงพฤติกรรมชุด </a:t>
            </a:r>
          </a:p>
          <a:p>
            <a:r>
              <a:rPr lang="th-TH" sz="3600" b="1" i="1" dirty="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     เดียวกัน   </a:t>
            </a:r>
            <a:r>
              <a:rPr lang="en-US" sz="3600" b="1" i="1" dirty="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  </a:t>
            </a:r>
          </a:p>
          <a:p>
            <a:r>
              <a:rPr lang="en-US" sz="3600" b="1" i="1" dirty="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   </a:t>
            </a:r>
            <a:r>
              <a:rPr lang="th-TH" sz="3600" b="1" i="1" dirty="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 -การแปลความเชิงพฤติกรรม/เหตุการณ์/เรื่องราวในบริบทจะกระทำได้ก็</a:t>
            </a:r>
          </a:p>
          <a:p>
            <a:r>
              <a:rPr lang="th-TH" sz="3600" b="1" i="1" dirty="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      ต่อเมื่อหลักฐานแต่ละชิ้นยังคงอยู่ในที่เดิม</a:t>
            </a:r>
            <a:r>
              <a:rPr lang="en-US" sz="3600" b="1" i="1" dirty="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(in situ)</a:t>
            </a:r>
            <a:r>
              <a:rPr lang="th-TH" sz="3600" b="1" i="1" dirty="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โดยไม่ถูกเคลื่อนย้าย/</a:t>
            </a:r>
          </a:p>
          <a:p>
            <a:r>
              <a:rPr lang="th-TH" sz="3600" b="1" i="1" dirty="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      ถูกรบกวน  และหลักฐานชิ้นสำคัญต้องปรากฏอยู่</a:t>
            </a:r>
          </a:p>
          <a:p>
            <a:r>
              <a:rPr lang="th-TH" sz="3600" b="1" i="1" dirty="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หลักการแปลความพฤติกรรมจากหลักฐานดังกล่าวเป็นกฏเกณฑ์หลักทางโบราณคดีที่เรียกว่า </a:t>
            </a:r>
            <a:r>
              <a:rPr lang="en-US" sz="3600" b="1" i="1" dirty="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3600" b="1" i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Law of Association </a:t>
            </a:r>
            <a:r>
              <a:rPr lang="th-TH" sz="3600" b="1" i="1" dirty="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(กฏการพบร่วม)</a:t>
            </a:r>
            <a:endParaRPr lang="en-US" sz="3600" b="1" i="1" dirty="0" smtClean="0">
              <a:solidFill>
                <a:srgbClr val="C00000"/>
              </a:solidFill>
              <a:latin typeface="Angsana New" pitchFamily="18" charset="-34"/>
              <a:cs typeface="Angsana New" pitchFamily="18" charset="-34"/>
            </a:endParaRPr>
          </a:p>
          <a:p>
            <a:endParaRPr lang="en-US" sz="4400" b="1" i="1" dirty="0">
              <a:solidFill>
                <a:srgbClr val="C0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solidFill>
            <a:srgbClr val="99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4000" b="1" i="1" dirty="0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บริบทโบราณคดี</a:t>
            </a:r>
            <a:r>
              <a:rPr lang="en-US" sz="4000" b="1" i="1" dirty="0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(Archaeological Context)</a:t>
            </a:r>
            <a:endParaRPr lang="en-US" sz="4000" b="1" i="1" dirty="0">
              <a:solidFill>
                <a:srgbClr val="FFFF00"/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3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กระดูกมือ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28600"/>
            <a:ext cx="3353564" cy="4255469"/>
          </a:xfrm>
          <a:prstGeom prst="rect">
            <a:avLst/>
          </a:prstGeom>
        </p:spPr>
      </p:pic>
      <p:pic>
        <p:nvPicPr>
          <p:cNvPr id="3" name="Picture 2" descr="กระดูกกอง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0" y="304800"/>
            <a:ext cx="3885529" cy="2587823"/>
          </a:xfrm>
          <a:prstGeom prst="rect">
            <a:avLst/>
          </a:prstGeom>
        </p:spPr>
      </p:pic>
      <p:pic>
        <p:nvPicPr>
          <p:cNvPr id="4" name="Picture 3" descr="กระดูกกอง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1000" y="3158013"/>
            <a:ext cx="4953000" cy="352282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2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  <a:solidFill>
            <a:srgbClr val="99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4400" b="1" i="1" dirty="0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โบราณคดี </a:t>
            </a:r>
            <a:r>
              <a:rPr lang="en-US" sz="4400" b="1" i="1" dirty="0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(Archaeology)</a:t>
            </a:r>
            <a:endParaRPr lang="en-US" sz="4400" b="1" i="1" dirty="0">
              <a:solidFill>
                <a:srgbClr val="FFFF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914400"/>
            <a:ext cx="9144000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600" b="1" i="1" dirty="0" smtClean="0">
              <a:solidFill>
                <a:srgbClr val="990000"/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th-TH" sz="3600" b="1" i="1" dirty="0" smtClean="0">
                <a:solidFill>
                  <a:srgbClr val="990000"/>
                </a:solidFill>
                <a:latin typeface="Angsana New" pitchFamily="18" charset="-34"/>
                <a:cs typeface="Angsana New" pitchFamily="18" charset="-34"/>
              </a:rPr>
              <a:t>โบราณคดี เป็นวิชาที่ศึกษาเรื่องราว/ประวัติศาสตร์/พฤติกรรม/กิจกรรม ของ</a:t>
            </a:r>
            <a:r>
              <a:rPr lang="th-TH" sz="3600" b="1" i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มนุษย์</a:t>
            </a:r>
            <a:r>
              <a:rPr lang="th-TH" sz="3600" b="1" i="1" dirty="0" smtClean="0">
                <a:solidFill>
                  <a:srgbClr val="990000"/>
                </a:solidFill>
                <a:latin typeface="Angsana New" pitchFamily="18" charset="-34"/>
                <a:cs typeface="Angsana New" pitchFamily="18" charset="-34"/>
              </a:rPr>
              <a:t>ใน</a:t>
            </a:r>
            <a:r>
              <a:rPr lang="th-TH" sz="3600" b="1" i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อดีต</a:t>
            </a:r>
            <a:r>
              <a:rPr lang="th-TH" sz="3600" b="1" i="1" dirty="0" smtClean="0">
                <a:solidFill>
                  <a:srgbClr val="990000"/>
                </a:solidFill>
                <a:latin typeface="Angsana New" pitchFamily="18" charset="-34"/>
                <a:cs typeface="Angsana New" pitchFamily="18" charset="-34"/>
              </a:rPr>
              <a:t>  โดยอาศัยวัตถุและสถานที่เป็นหลักฐาน/ข้อมูลชั้นต้น ซึ่งได้จาก</a:t>
            </a:r>
            <a:r>
              <a:rPr lang="th-TH" sz="3600" b="1" i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กระบวนการ/วิธีการรวบรวมข้อมูลสนาม </a:t>
            </a:r>
            <a:r>
              <a:rPr lang="th-TH" sz="3600" b="1" i="1" dirty="0" smtClean="0">
                <a:solidFill>
                  <a:srgbClr val="990000"/>
                </a:solidFill>
                <a:latin typeface="Angsana New" pitchFamily="18" charset="-34"/>
                <a:cs typeface="Angsana New" pitchFamily="18" charset="-34"/>
              </a:rPr>
              <a:t>โดยการสำรวจ ขุดค้น วิเคราะห์ และแปลความหลักฐานเหล่านั้น</a:t>
            </a:r>
            <a:endParaRPr lang="en-US" sz="3600" b="1" i="1" dirty="0" smtClean="0">
              <a:solidFill>
                <a:srgbClr val="990000"/>
              </a:solidFill>
              <a:latin typeface="Angsana New" pitchFamily="18" charset="-34"/>
              <a:cs typeface="Angsana New" pitchFamily="18" charset="-34"/>
            </a:endParaRPr>
          </a:p>
          <a:p>
            <a:endParaRPr lang="th-TH" sz="3600" b="1" i="1" dirty="0" smtClean="0">
              <a:solidFill>
                <a:srgbClr val="990000"/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th-TH" sz="3600" b="1" i="1" dirty="0" smtClean="0">
                <a:solidFill>
                  <a:srgbClr val="990000"/>
                </a:solidFill>
                <a:latin typeface="Angsana New" pitchFamily="18" charset="-34"/>
                <a:cs typeface="Angsana New" pitchFamily="18" charset="-34"/>
              </a:rPr>
              <a:t>สาขาย่อยที่สำคัญของโบราณคดีประกอบด้วย</a:t>
            </a:r>
          </a:p>
          <a:p>
            <a:r>
              <a:rPr lang="en-US" sz="3200" b="1" i="1" dirty="0" smtClean="0">
                <a:solidFill>
                  <a:srgbClr val="990000"/>
                </a:solidFill>
                <a:latin typeface="Angsana New" pitchFamily="18" charset="-34"/>
                <a:cs typeface="Angsana New" pitchFamily="18" charset="-34"/>
              </a:rPr>
              <a:t>     </a:t>
            </a:r>
            <a:r>
              <a:rPr lang="th-TH" sz="3200" b="1" i="1" dirty="0" smtClean="0">
                <a:solidFill>
                  <a:srgbClr val="990000"/>
                </a:solidFill>
                <a:latin typeface="Angsana New" pitchFamily="18" charset="-34"/>
                <a:cs typeface="Angsana New" pitchFamily="18" charset="-34"/>
              </a:rPr>
              <a:t>โบราณคดีก่อนประวัติศาสตร์ </a:t>
            </a:r>
            <a:r>
              <a:rPr lang="en-US" sz="3200" b="1" i="1" dirty="0" smtClean="0">
                <a:solidFill>
                  <a:srgbClr val="990000"/>
                </a:solidFill>
                <a:latin typeface="Angsana New" pitchFamily="18" charset="-34"/>
                <a:cs typeface="Angsana New" pitchFamily="18" charset="-34"/>
              </a:rPr>
              <a:t>(Prehistory/Prehistoric Archaeology)</a:t>
            </a:r>
          </a:p>
          <a:p>
            <a:r>
              <a:rPr lang="en-US" sz="3200" b="1" i="1" dirty="0" smtClean="0">
                <a:solidFill>
                  <a:srgbClr val="990000"/>
                </a:solidFill>
                <a:latin typeface="Angsana New" pitchFamily="18" charset="-34"/>
                <a:cs typeface="Angsana New" pitchFamily="18" charset="-34"/>
              </a:rPr>
              <a:t>     </a:t>
            </a:r>
            <a:r>
              <a:rPr lang="th-TH" sz="3200" b="1" i="1" dirty="0" smtClean="0">
                <a:solidFill>
                  <a:srgbClr val="990000"/>
                </a:solidFill>
                <a:latin typeface="Angsana New" pitchFamily="18" charset="-34"/>
                <a:cs typeface="Angsana New" pitchFamily="18" charset="-34"/>
              </a:rPr>
              <a:t>โบราณคดีสมัยประวัติศาสตร์</a:t>
            </a:r>
            <a:r>
              <a:rPr lang="en-US" sz="3200" b="1" i="1" dirty="0" smtClean="0">
                <a:solidFill>
                  <a:srgbClr val="990000"/>
                </a:solidFill>
                <a:latin typeface="Angsana New" pitchFamily="18" charset="-34"/>
                <a:cs typeface="Angsana New" pitchFamily="18" charset="-34"/>
              </a:rPr>
              <a:t>(Historical Archaeology/Classic Archaeology)</a:t>
            </a:r>
          </a:p>
          <a:p>
            <a:r>
              <a:rPr lang="en-US" sz="3200" b="1" i="1" dirty="0" smtClean="0">
                <a:solidFill>
                  <a:srgbClr val="990000"/>
                </a:solidFill>
                <a:latin typeface="Angsana New" pitchFamily="18" charset="-34"/>
                <a:cs typeface="Angsana New" pitchFamily="18" charset="-34"/>
              </a:rPr>
              <a:t>     </a:t>
            </a:r>
            <a:r>
              <a:rPr lang="th-TH" sz="3200" b="1" i="1" dirty="0" smtClean="0">
                <a:solidFill>
                  <a:srgbClr val="990000"/>
                </a:solidFill>
                <a:latin typeface="Angsana New" pitchFamily="18" charset="-34"/>
                <a:cs typeface="Angsana New" pitchFamily="18" charset="-34"/>
              </a:rPr>
              <a:t>โบราณคดีกึ่งก่อนประวัติศาสตร์ </a:t>
            </a:r>
            <a:r>
              <a:rPr lang="en-US" sz="3200" b="1" i="1" dirty="0" smtClean="0">
                <a:solidFill>
                  <a:srgbClr val="990000"/>
                </a:solidFill>
                <a:latin typeface="Angsana New" pitchFamily="18" charset="-34"/>
                <a:cs typeface="Angsana New" pitchFamily="18" charset="-34"/>
              </a:rPr>
              <a:t>(</a:t>
            </a:r>
            <a:r>
              <a:rPr lang="en-US" sz="3200" b="1" i="1" dirty="0" err="1" smtClean="0">
                <a:solidFill>
                  <a:srgbClr val="990000"/>
                </a:solidFill>
                <a:latin typeface="Angsana New" pitchFamily="18" charset="-34"/>
                <a:cs typeface="Angsana New" pitchFamily="18" charset="-34"/>
              </a:rPr>
              <a:t>Protohistorical</a:t>
            </a:r>
            <a:r>
              <a:rPr lang="en-US" sz="3200" b="1" i="1" dirty="0" smtClean="0">
                <a:solidFill>
                  <a:srgbClr val="990000"/>
                </a:solidFill>
                <a:latin typeface="Angsana New" pitchFamily="18" charset="-34"/>
                <a:cs typeface="Angsana New" pitchFamily="18" charset="-34"/>
              </a:rPr>
              <a:t> Archaeology)</a:t>
            </a:r>
            <a:endParaRPr lang="en-US" sz="3200" b="1" i="1" dirty="0">
              <a:solidFill>
                <a:srgbClr val="990000"/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2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กระดูกกอง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0400" y="0"/>
            <a:ext cx="4292600" cy="3219450"/>
          </a:xfrm>
          <a:prstGeom prst="rect">
            <a:avLst/>
          </a:prstGeom>
        </p:spPr>
      </p:pic>
      <p:pic>
        <p:nvPicPr>
          <p:cNvPr id="3" name="Picture 2" descr="กระดูกมือ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3505200"/>
            <a:ext cx="2057400" cy="3055238"/>
          </a:xfrm>
          <a:prstGeom prst="rect">
            <a:avLst/>
          </a:prstGeom>
        </p:spPr>
      </p:pic>
      <p:pic>
        <p:nvPicPr>
          <p:cNvPr id="4" name="Picture 3" descr="กระดูกมือ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0" y="533400"/>
            <a:ext cx="1981654" cy="2514600"/>
          </a:xfrm>
          <a:prstGeom prst="rect">
            <a:avLst/>
          </a:prstGeom>
        </p:spPr>
      </p:pic>
      <p:pic>
        <p:nvPicPr>
          <p:cNvPr id="5" name="Picture 4" descr="กระดูกรูป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78897" y="3352800"/>
            <a:ext cx="4282707" cy="3505200"/>
          </a:xfrm>
          <a:prstGeom prst="rect">
            <a:avLst/>
          </a:prstGeom>
        </p:spPr>
      </p:pic>
      <p:sp>
        <p:nvSpPr>
          <p:cNvPr id="6" name="Right Arrow 5"/>
          <p:cNvSpPr/>
          <p:nvPr/>
        </p:nvSpPr>
        <p:spPr>
          <a:xfrm>
            <a:off x="3886200" y="457200"/>
            <a:ext cx="978408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3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กระดูกโครง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433292" cy="6858000"/>
          </a:xfrm>
          <a:prstGeom prst="rect">
            <a:avLst/>
          </a:prstGeom>
        </p:spPr>
      </p:pic>
      <p:pic>
        <p:nvPicPr>
          <p:cNvPr id="3" name="Picture 2" descr="กระดูกโครง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01399" y="0"/>
            <a:ext cx="5442601" cy="2381838"/>
          </a:xfrm>
          <a:prstGeom prst="rect">
            <a:avLst/>
          </a:prstGeom>
        </p:spPr>
      </p:pic>
      <p:pic>
        <p:nvPicPr>
          <p:cNvPr id="4" name="Picture 3" descr="กระดูกโครงคู่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7200" y="2551961"/>
            <a:ext cx="3679889" cy="4077439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3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ลูกปัดกอง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304800"/>
            <a:ext cx="4267200" cy="2859024"/>
          </a:xfrm>
          <a:prstGeom prst="rect">
            <a:avLst/>
          </a:prstGeom>
        </p:spPr>
      </p:pic>
      <p:pic>
        <p:nvPicPr>
          <p:cNvPr id="3" name="Picture 2" descr="ลูกปัดกอง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2200" y="3429000"/>
            <a:ext cx="4543425" cy="30289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2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กระดูดโครงทอง1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600" y="152400"/>
            <a:ext cx="3014058" cy="2286000"/>
          </a:xfrm>
          <a:prstGeom prst="rect">
            <a:avLst/>
          </a:prstGeom>
        </p:spPr>
      </p:pic>
      <p:pic>
        <p:nvPicPr>
          <p:cNvPr id="3" name="Picture 2" descr="กระดูกโครง1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2550319"/>
            <a:ext cx="6629400" cy="4307681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2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กระดูกโครง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228600"/>
            <a:ext cx="8686800" cy="57912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2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กระดูกโครง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2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ลูกปัดสวม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3800" y="228600"/>
            <a:ext cx="1981200" cy="2234221"/>
          </a:xfrm>
          <a:prstGeom prst="rect">
            <a:avLst/>
          </a:prstGeom>
        </p:spPr>
      </p:pic>
      <p:pic>
        <p:nvPicPr>
          <p:cNvPr id="3" name="Picture 2" descr="ลูกปัดสวม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7908" y="2590801"/>
            <a:ext cx="6382564" cy="42672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2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สุสาน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6096000" cy="3927138"/>
          </a:xfrm>
          <a:prstGeom prst="rect">
            <a:avLst/>
          </a:prstGeom>
        </p:spPr>
      </p:pic>
      <p:pic>
        <p:nvPicPr>
          <p:cNvPr id="3" name="Picture 2" descr="กระดูกโครงคู่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4038600"/>
            <a:ext cx="2544509" cy="2819400"/>
          </a:xfrm>
          <a:prstGeom prst="rect">
            <a:avLst/>
          </a:prstGeom>
        </p:spPr>
      </p:pic>
      <p:pic>
        <p:nvPicPr>
          <p:cNvPr id="4" name="Picture 3" descr="สุสาน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7111" y="4114800"/>
            <a:ext cx="4376889" cy="27432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2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บ้านกลมขุดค้น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228600"/>
            <a:ext cx="4446854" cy="3124200"/>
          </a:xfrm>
          <a:prstGeom prst="rect">
            <a:avLst/>
          </a:prstGeom>
        </p:spPr>
      </p:pic>
      <p:pic>
        <p:nvPicPr>
          <p:cNvPr id="3" name="Picture 2" descr="บ้านกลมรูป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488654"/>
            <a:ext cx="4038600" cy="3369346"/>
          </a:xfrm>
          <a:prstGeom prst="rect">
            <a:avLst/>
          </a:prstGeom>
        </p:spPr>
      </p:pic>
      <p:pic>
        <p:nvPicPr>
          <p:cNvPr id="4" name="Picture 3" descr="บ้านกลมจำลอง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5200" y="3581400"/>
            <a:ext cx="4368800" cy="32766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1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บ้านกลมชาติพันธ์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031" y="685800"/>
            <a:ext cx="8299938" cy="54864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>
            <a:alpha val="4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46166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latin typeface="Angsana New" pitchFamily="18" charset="-34"/>
                <a:cs typeface="Angsana New" pitchFamily="18" charset="-34"/>
              </a:rPr>
              <a:t>                                            </a:t>
            </a:r>
            <a:r>
              <a:rPr lang="th-TH" sz="2400" b="1" i="1" dirty="0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ระเบียบวิธีวิจัยทางโบราณคดี</a:t>
            </a:r>
            <a:r>
              <a:rPr lang="en-US" sz="2400" b="1" i="1" dirty="0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 (Research Methodology)</a:t>
            </a:r>
            <a:endParaRPr lang="en-US" sz="2400" b="1" i="1" dirty="0">
              <a:solidFill>
                <a:srgbClr val="FFFF00"/>
              </a:solidFill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3" name="Picture 2" descr="Site Oriented Researc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93776"/>
            <a:ext cx="4375404" cy="6364224"/>
          </a:xfrm>
          <a:prstGeom prst="rect">
            <a:avLst/>
          </a:prstGeom>
        </p:spPr>
      </p:pic>
      <p:pic>
        <p:nvPicPr>
          <p:cNvPr id="4" name="Picture 3" descr="Problem Oriented Research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5280" y="457200"/>
            <a:ext cx="4758719" cy="64008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1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บ้านเหลี่ยมขุดค้ร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20650"/>
            <a:ext cx="8801100" cy="66167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>
            <a:alpha val="3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,,4490463_1,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19200"/>
            <a:ext cx="8305800" cy="53494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156966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sz="2800" b="1" i="1" dirty="0" smtClean="0">
                <a:solidFill>
                  <a:srgbClr val="C00000"/>
                </a:solidFill>
              </a:rPr>
              <a:t>                                           </a:t>
            </a:r>
            <a:r>
              <a:rPr lang="th-TH" sz="4000" b="1" i="1" dirty="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โบราณคดี   </a:t>
            </a:r>
            <a:r>
              <a:rPr lang="en-US" sz="4000" b="1" i="1" dirty="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VS  </a:t>
            </a:r>
            <a:r>
              <a:rPr lang="th-TH" sz="4000" b="1" i="1" dirty="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ประวัติศาสตร์</a:t>
            </a:r>
          </a:p>
          <a:p>
            <a:r>
              <a:rPr lang="th-TH" sz="2800" b="1" i="1" dirty="0" smtClean="0">
                <a:solidFill>
                  <a:srgbClr val="C00000"/>
                </a:solidFill>
              </a:rPr>
              <a:t>  หลักฐาน/ข้อมูลชั้นต้น                                          การได้มา/ที่มาของหลักฐาน/ข้อมูล</a:t>
            </a:r>
          </a:p>
          <a:p>
            <a:endParaRPr lang="en-US" sz="28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>
            <a:alpha val="3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84e132c08254e1e72567c54507e9a2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864"/>
            <a:ext cx="9144000" cy="6848272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>
            <a:alpha val="3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b537153379d3c9c9545fb75663d78f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3600206"/>
            <a:ext cx="4343400" cy="3252929"/>
          </a:xfrm>
          <a:prstGeom prst="rect">
            <a:avLst/>
          </a:prstGeom>
        </p:spPr>
      </p:pic>
      <p:pic>
        <p:nvPicPr>
          <p:cNvPr id="3" name="Picture 2" descr="759dacbda170703f2790d51df91acf7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605072"/>
            <a:ext cx="4343399" cy="3252928"/>
          </a:xfrm>
          <a:prstGeom prst="rect">
            <a:avLst/>
          </a:prstGeom>
        </p:spPr>
      </p:pic>
      <p:pic>
        <p:nvPicPr>
          <p:cNvPr id="4" name="Picture 3" descr="archeology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4362337" cy="3276600"/>
          </a:xfrm>
          <a:prstGeom prst="rect">
            <a:avLst/>
          </a:prstGeom>
        </p:spPr>
      </p:pic>
      <p:pic>
        <p:nvPicPr>
          <p:cNvPr id="5" name="Picture 4" descr="undersea_excavation_reveals_bounteous_bootyb67474cd066f2832134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68994" y="0"/>
            <a:ext cx="4375006" cy="32766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2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52400"/>
            <a:ext cx="9144000" cy="707886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4000" b="1" i="1" dirty="0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โบราณคดีเมือง </a:t>
            </a:r>
            <a:r>
              <a:rPr lang="en-US" sz="4000" b="1" i="1" dirty="0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(Urban Archaeology)</a:t>
            </a:r>
            <a:endParaRPr lang="en-US" sz="4000" b="1" i="1" dirty="0">
              <a:solidFill>
                <a:srgbClr val="FFFF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219200"/>
            <a:ext cx="9144000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i="1" dirty="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โบราณคดีเมือง หมายถึง</a:t>
            </a:r>
          </a:p>
          <a:p>
            <a:r>
              <a:rPr lang="en-US" sz="4400" b="1" i="1" dirty="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“ study of the evolution and changing character of urban communities from their earliest origins until modern times; more especially it is concerned with the reconstruction of the nature and human environment within which and as part of with human actions take place”</a:t>
            </a:r>
            <a:endParaRPr lang="en-US" sz="4400" b="1" i="1" dirty="0">
              <a:solidFill>
                <a:srgbClr val="C0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5943600"/>
            <a:ext cx="9144000" cy="707886"/>
          </a:xfrm>
          <a:prstGeom prst="rect">
            <a:avLst/>
          </a:prstGeom>
          <a:solidFill>
            <a:srgbClr val="CCCC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i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Archaeology in the City  &amp; Archaeological of the City</a:t>
            </a:r>
            <a:endParaRPr lang="en-US" sz="4000" b="1" i="1" dirty="0">
              <a:solidFill>
                <a:srgbClr val="002060"/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>
            <a:alpha val="4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                                         </a:t>
            </a:r>
            <a:r>
              <a:rPr lang="th-TH" sz="3200" b="1" i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โบราณคดีเมือง </a:t>
            </a:r>
            <a:r>
              <a:rPr lang="en-US" sz="3200" b="1" i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(Urban  Archaeology)</a:t>
            </a:r>
            <a:endParaRPr lang="en-US" sz="3200" b="1" i="1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762000"/>
            <a:ext cx="9144000" cy="7417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b="1" i="1" dirty="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โบราณคดีเมือง เกิดขึ้นจากสาเหตุหลายประการ</a:t>
            </a:r>
          </a:p>
          <a:p>
            <a:r>
              <a:rPr lang="th-TH" sz="2800" b="1" i="1" dirty="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2800" b="1" i="1" dirty="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                             </a:t>
            </a:r>
            <a:r>
              <a:rPr lang="th-TH" sz="2800" b="1" i="1" dirty="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- การปฏิวัติอุตสาหกรรม</a:t>
            </a:r>
            <a:r>
              <a:rPr lang="en-US" sz="2800" b="1" i="1" dirty="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 (Industrial Revolution)</a:t>
            </a:r>
            <a:endParaRPr lang="th-TH" sz="2800" b="1" i="1" dirty="0" smtClean="0">
              <a:solidFill>
                <a:srgbClr val="C00000"/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en-US" sz="2800" b="1" i="1" dirty="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                              </a:t>
            </a:r>
            <a:r>
              <a:rPr lang="th-TH" sz="2800" b="1" i="1" dirty="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- การขยายตัวของเมืองยุคใหม่ </a:t>
            </a:r>
            <a:r>
              <a:rPr lang="en-US" sz="2800" b="1" i="1" dirty="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(New Urbanization)</a:t>
            </a:r>
          </a:p>
          <a:p>
            <a:r>
              <a:rPr lang="en-US" sz="2800" b="1" i="1" dirty="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                             </a:t>
            </a:r>
            <a:r>
              <a:rPr lang="th-TH" sz="2800" b="1" i="1" dirty="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-</a:t>
            </a:r>
            <a:r>
              <a:rPr lang="en-US" sz="2800" b="1" i="1" dirty="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2800" b="1" i="1" dirty="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สงครามใหญ่ช่วงศตวรรษที่ </a:t>
            </a:r>
            <a:r>
              <a:rPr lang="en-US" sz="2800" b="1" i="1" dirty="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20  (World Wars)</a:t>
            </a:r>
          </a:p>
          <a:p>
            <a:pPr>
              <a:buFontTx/>
              <a:buChar char="-"/>
            </a:pPr>
            <a:r>
              <a:rPr lang="th-TH" sz="2800" b="1" i="1" dirty="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                           - เศรษฐกิจตกต่ำ </a:t>
            </a:r>
            <a:r>
              <a:rPr lang="en-US" sz="2800" b="1" i="1" dirty="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(Great Depression)</a:t>
            </a:r>
          </a:p>
          <a:p>
            <a:pPr>
              <a:buFontTx/>
              <a:buChar char="-"/>
            </a:pPr>
            <a:endParaRPr lang="en-US" sz="2800" b="1" i="1" dirty="0" smtClean="0">
              <a:solidFill>
                <a:srgbClr val="C00000"/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th-TH" sz="2800" b="1" i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          </a:t>
            </a:r>
            <a:r>
              <a:rPr lang="en-US" sz="2800" b="1" i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Rescue  Archaeology ,  Salvage Archaeology &amp; Contract Archaeology</a:t>
            </a:r>
          </a:p>
          <a:p>
            <a:r>
              <a:rPr lang="th-TH" sz="2800" b="1" i="1" dirty="0" smtClean="0">
                <a:solidFill>
                  <a:srgbClr val="006600"/>
                </a:solidFill>
                <a:latin typeface="Angsana New" pitchFamily="18" charset="-34"/>
                <a:cs typeface="Angsana New" pitchFamily="18" charset="-34"/>
              </a:rPr>
              <a:t>โบราณคดีเมืองเป็นงานที่ไม่ค่อยได้รับความสนใจมากนัก  เนื่องจาก</a:t>
            </a:r>
          </a:p>
          <a:p>
            <a:r>
              <a:rPr lang="th-TH" sz="2800" b="1" i="1" dirty="0" smtClean="0">
                <a:solidFill>
                  <a:srgbClr val="006600"/>
                </a:solidFill>
                <a:latin typeface="Angsana New" pitchFamily="18" charset="-34"/>
                <a:cs typeface="Angsana New" pitchFamily="18" charset="-34"/>
              </a:rPr>
              <a:t>  </a:t>
            </a:r>
            <a:r>
              <a:rPr lang="en-US" sz="2800" b="1" i="1" dirty="0" smtClean="0">
                <a:solidFill>
                  <a:srgbClr val="006600"/>
                </a:solidFill>
                <a:latin typeface="Angsana New" pitchFamily="18" charset="-34"/>
                <a:cs typeface="Angsana New" pitchFamily="18" charset="-34"/>
              </a:rPr>
              <a:t>         </a:t>
            </a:r>
            <a:r>
              <a:rPr lang="th-TH" sz="2800" b="1" i="1" dirty="0" smtClean="0">
                <a:solidFill>
                  <a:srgbClr val="006600"/>
                </a:solidFill>
                <a:latin typeface="Angsana New" pitchFamily="18" charset="-34"/>
                <a:cs typeface="Angsana New" pitchFamily="18" charset="-34"/>
              </a:rPr>
              <a:t>ทัศนคตินักโบราณคดี </a:t>
            </a:r>
            <a:r>
              <a:rPr lang="en-US" sz="2800" b="1" i="1" dirty="0" smtClean="0">
                <a:solidFill>
                  <a:srgbClr val="006600"/>
                </a:solidFill>
                <a:latin typeface="Angsana New" pitchFamily="18" charset="-34"/>
                <a:cs typeface="Angsana New" pitchFamily="18" charset="-34"/>
              </a:rPr>
              <a:t>Field Archaeologist  VS  Armchair Archaeologist</a:t>
            </a:r>
          </a:p>
          <a:p>
            <a:r>
              <a:rPr lang="en-US" sz="2800" b="1" i="1" dirty="0" smtClean="0">
                <a:solidFill>
                  <a:srgbClr val="006600"/>
                </a:solidFill>
                <a:latin typeface="Angsana New" pitchFamily="18" charset="-34"/>
                <a:cs typeface="Angsana New" pitchFamily="18" charset="-34"/>
              </a:rPr>
              <a:t>          </a:t>
            </a:r>
            <a:r>
              <a:rPr lang="th-TH" sz="2800" b="1" i="1" dirty="0" smtClean="0">
                <a:solidFill>
                  <a:srgbClr val="006600"/>
                </a:solidFill>
                <a:latin typeface="Angsana New" pitchFamily="18" charset="-34"/>
                <a:cs typeface="Angsana New" pitchFamily="18" charset="-34"/>
              </a:rPr>
              <a:t>โอกาสขุดค้นในเมือง กับ สิทธิถือครองที่ดิน</a:t>
            </a:r>
          </a:p>
          <a:p>
            <a:r>
              <a:rPr lang="th-TH" sz="2800" b="1" i="1" dirty="0" smtClean="0">
                <a:solidFill>
                  <a:srgbClr val="006600"/>
                </a:solidFill>
                <a:latin typeface="Angsana New" pitchFamily="18" charset="-34"/>
                <a:cs typeface="Angsana New" pitchFamily="18" charset="-34"/>
              </a:rPr>
              <a:t>  </a:t>
            </a:r>
            <a:r>
              <a:rPr lang="en-US" sz="2800" b="1" i="1" dirty="0" smtClean="0">
                <a:solidFill>
                  <a:srgbClr val="006600"/>
                </a:solidFill>
                <a:latin typeface="Angsana New" pitchFamily="18" charset="-34"/>
                <a:cs typeface="Angsana New" pitchFamily="18" charset="-34"/>
              </a:rPr>
              <a:t>        </a:t>
            </a:r>
            <a:r>
              <a:rPr lang="th-TH" sz="2800" b="1" i="1" dirty="0" smtClean="0">
                <a:solidFill>
                  <a:srgbClr val="006600"/>
                </a:solidFill>
                <a:latin typeface="Angsana New" pitchFamily="18" charset="-34"/>
                <a:cs typeface="Angsana New" pitchFamily="18" charset="-34"/>
              </a:rPr>
              <a:t>ข้อกำหนดทางกฏหมายในการทำ</a:t>
            </a:r>
            <a:r>
              <a:rPr lang="en-US" sz="2800" b="1" i="1" dirty="0" smtClean="0">
                <a:solidFill>
                  <a:srgbClr val="006600"/>
                </a:solidFill>
                <a:latin typeface="Angsana New" pitchFamily="18" charset="-34"/>
                <a:cs typeface="Angsana New" pitchFamily="18" charset="-34"/>
              </a:rPr>
              <a:t> EIA</a:t>
            </a:r>
          </a:p>
          <a:p>
            <a:r>
              <a:rPr lang="en-US" sz="2800" b="1" i="1" dirty="0" smtClean="0">
                <a:solidFill>
                  <a:srgbClr val="006600"/>
                </a:solidFill>
                <a:latin typeface="Angsana New" pitchFamily="18" charset="-34"/>
                <a:cs typeface="Angsana New" pitchFamily="18" charset="-34"/>
              </a:rPr>
              <a:t>         </a:t>
            </a:r>
            <a:r>
              <a:rPr lang="th-TH" sz="2800" b="1" i="1" dirty="0" smtClean="0">
                <a:solidFill>
                  <a:srgbClr val="006600"/>
                </a:solidFill>
                <a:latin typeface="Angsana New" pitchFamily="18" charset="-34"/>
                <a:cs typeface="Angsana New" pitchFamily="18" charset="-34"/>
              </a:rPr>
              <a:t>ข้อสรุปจากการขุดค้นมักเป็นเพียง</a:t>
            </a:r>
            <a:r>
              <a:rPr lang="en-US" sz="2800" b="1" i="1" dirty="0" smtClean="0">
                <a:solidFill>
                  <a:srgbClr val="006600"/>
                </a:solidFill>
                <a:latin typeface="Angsana New" pitchFamily="18" charset="-34"/>
                <a:cs typeface="Angsana New" pitchFamily="18" charset="-34"/>
              </a:rPr>
              <a:t> jigsaw</a:t>
            </a:r>
            <a:r>
              <a:rPr lang="th-TH" sz="2800" b="1" i="1" dirty="0" smtClean="0">
                <a:solidFill>
                  <a:srgbClr val="006600"/>
                </a:solidFill>
                <a:latin typeface="Angsana New" pitchFamily="18" charset="-34"/>
                <a:cs typeface="Angsana New" pitchFamily="18" charset="-34"/>
              </a:rPr>
              <a:t> ตัวหนึ่งเท่านั้น</a:t>
            </a:r>
            <a:endParaRPr lang="en-US" sz="2800" b="1" i="1" dirty="0" smtClean="0">
              <a:solidFill>
                <a:srgbClr val="006600"/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th-TH" sz="2800" b="1" i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โบราณคดีเมืองจึงมักเป็นเพียง</a:t>
            </a:r>
            <a:r>
              <a:rPr lang="en-US" sz="2800" b="1" i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 rescue archaeology</a:t>
            </a:r>
            <a:r>
              <a:rPr lang="th-TH" sz="2800" b="1" i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 ใน</a:t>
            </a:r>
          </a:p>
          <a:p>
            <a:r>
              <a:rPr lang="th-TH" sz="2800" b="1" i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โครงการขนาดใหญ่</a:t>
            </a:r>
            <a:r>
              <a:rPr lang="en-US" sz="2800" b="1" i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(Megaproject)</a:t>
            </a:r>
          </a:p>
          <a:p>
            <a:endParaRPr lang="en-US" sz="2800" b="1" i="1" dirty="0" smtClean="0">
              <a:solidFill>
                <a:srgbClr val="006600"/>
              </a:solidFill>
              <a:latin typeface="Angsana New" pitchFamily="18" charset="-34"/>
              <a:cs typeface="Angsana New" pitchFamily="18" charset="-34"/>
            </a:endParaRPr>
          </a:p>
          <a:p>
            <a:pPr>
              <a:buFontTx/>
              <a:buChar char="-"/>
            </a:pPr>
            <a:endParaRPr lang="en-US" sz="2800" b="1" i="1" dirty="0" smtClean="0">
              <a:solidFill>
                <a:srgbClr val="C00000"/>
              </a:solidFill>
              <a:latin typeface="Angsana New" pitchFamily="18" charset="-34"/>
              <a:cs typeface="Angsana New" pitchFamily="18" charset="-34"/>
            </a:endParaRPr>
          </a:p>
          <a:p>
            <a:pPr>
              <a:buFontTx/>
              <a:buChar char="-"/>
            </a:pPr>
            <a:endParaRPr lang="en-US" sz="2800" b="1" i="1" dirty="0">
              <a:solidFill>
                <a:srgbClr val="C0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4" name="Picture 3" descr="Indiana_Jones_and_the_Kingdom_of_the_Crysta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2731" y="4876800"/>
            <a:ext cx="2861270" cy="198120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>
            <a:alpha val="3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th-TH" sz="2800" b="1" i="1" dirty="0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                                 ลักษณะสำคัญของงานโบราณคดีเมือง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457200"/>
            <a:ext cx="9144000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งานโบราณคดีเมืองมีความแตกต่างกับงานโบราณคดีทั่วๆไปหลายประการ</a:t>
            </a:r>
          </a:p>
          <a:p>
            <a:r>
              <a:rPr lang="th-TH" sz="2800" i="1" dirty="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ระเบียบวิธีวิจัย</a:t>
            </a:r>
            <a:r>
              <a:rPr lang="en-US" sz="2800" i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:</a:t>
            </a:r>
          </a:p>
          <a:p>
            <a:r>
              <a:rPr lang="en-US" sz="2800" i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        </a:t>
            </a:r>
            <a:r>
              <a:rPr lang="th-TH" sz="2800" i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มักเป็นการวิจัยแบบ </a:t>
            </a:r>
            <a:r>
              <a:rPr lang="en-US" sz="2800" i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Site Oriented Research</a:t>
            </a:r>
            <a:r>
              <a:rPr lang="th-TH" sz="2800" i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  พื้นที่เก็บข้อมูลถูกกำหนดไว้แล้วโดยโครง</a:t>
            </a:r>
          </a:p>
          <a:p>
            <a:r>
              <a:rPr lang="th-TH" sz="2800" i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        การก่อสร้าง   มักเป็นพื้นที่ขนาดเล็ก  การสุ่มตัวอย่างในพื้นที่ปริมณฑลเป็นไปได้ยาก/ </a:t>
            </a:r>
          </a:p>
          <a:p>
            <a:r>
              <a:rPr lang="th-TH" sz="2800" i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       ไม่ได้เลย    ประเด็นศึกษาจึงเป็นประเด็นเล็กที่เกี่ยวข้องกับข้อมูลในพื้นที่ขนาดเล็กที่ถูก</a:t>
            </a:r>
          </a:p>
          <a:p>
            <a:r>
              <a:rPr lang="th-TH" sz="2800" i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       กำหนด</a:t>
            </a:r>
          </a:p>
          <a:p>
            <a:r>
              <a:rPr lang="th-TH" sz="2800" i="1" dirty="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งานสนาม</a:t>
            </a:r>
            <a:r>
              <a:rPr lang="en-US" sz="2800" i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:</a:t>
            </a:r>
          </a:p>
          <a:p>
            <a:r>
              <a:rPr lang="en-US" sz="2800" i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         </a:t>
            </a:r>
            <a:r>
              <a:rPr lang="th-TH" sz="2800" i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ระยะเวลาในการทำงานสนามถูกกำหนดโดยระยะเวลาในสัญญาการก่อสร้าง</a:t>
            </a:r>
          </a:p>
          <a:p>
            <a:r>
              <a:rPr lang="th-TH" sz="2800" i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         การประสานงานขุดค้นกับตารางงานก่อสร้าง</a:t>
            </a:r>
          </a:p>
          <a:p>
            <a:r>
              <a:rPr lang="th-TH" sz="2800" i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         ความเข้าใจในขั้นตอนการก่อสร้าง  อุปกรณ์/เครื่องมือหนัก  </a:t>
            </a:r>
          </a:p>
          <a:p>
            <a:r>
              <a:rPr lang="th-TH" sz="2800" i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         ผลกระทบของเครื่องมือ/อุปกรณ์ ก่อสร้าง ที่มีต่อหลักฐานโบราณคดี</a:t>
            </a:r>
          </a:p>
          <a:p>
            <a:r>
              <a:rPr lang="th-TH" sz="2800" i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         การรักษาความปลอดภัยต่อหลักฐานที่พบ/ทีมงาน ในแหล่งขุดค้น/ก่อสร้าง</a:t>
            </a:r>
          </a:p>
          <a:p>
            <a:r>
              <a:rPr lang="th-TH" sz="2800" i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         การเลือกใช้เครื่องมือขุดค้นที่เหมาะสม</a:t>
            </a:r>
          </a:p>
          <a:p>
            <a:r>
              <a:rPr lang="th-TH" sz="2800" i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         ประเด็นในทางกฏหมาย</a:t>
            </a:r>
            <a:endParaRPr lang="en-US" sz="2800" i="1" dirty="0">
              <a:solidFill>
                <a:srgbClr val="002060"/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>
            <a:alpha val="3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00150"/>
            <a:ext cx="9144000" cy="5657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7200" y="0"/>
            <a:ext cx="7620000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th-TH" sz="3200" b="1" i="1" dirty="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                    สิทธิถือครองที่ดินและการใช้ประโยชน์ที่ดินในเมือง</a:t>
            </a:r>
            <a:endParaRPr lang="en-US" sz="3200" b="1" i="1" dirty="0">
              <a:solidFill>
                <a:srgbClr val="C00000"/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>
            <a:alpha val="4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28600"/>
            <a:ext cx="9144000" cy="646331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600" b="1" i="1" dirty="0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การพัฒนา/การขยายตัว/การวางผังเมือง</a:t>
            </a:r>
            <a:endParaRPr lang="en-US" sz="3600" b="1" i="1" dirty="0">
              <a:solidFill>
                <a:srgbClr val="FFFF00"/>
              </a:solidFill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3" name="Picture 2" descr="rea03180756p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990600"/>
            <a:ext cx="3313382" cy="2033588"/>
          </a:xfrm>
          <a:prstGeom prst="rect">
            <a:avLst/>
          </a:prstGeom>
        </p:spPr>
      </p:pic>
      <p:pic>
        <p:nvPicPr>
          <p:cNvPr id="4" name="Picture 3" descr="ทิศทาอสังหาฯ561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0" y="990600"/>
            <a:ext cx="3224107" cy="2133600"/>
          </a:xfrm>
          <a:prstGeom prst="rect">
            <a:avLst/>
          </a:prstGeom>
        </p:spPr>
      </p:pic>
      <p:pic>
        <p:nvPicPr>
          <p:cNvPr id="5" name="Picture 4" descr="pic4059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116770"/>
            <a:ext cx="3124200" cy="3741230"/>
          </a:xfrm>
          <a:prstGeom prst="rect">
            <a:avLst/>
          </a:prstGeom>
        </p:spPr>
      </p:pic>
      <p:pic>
        <p:nvPicPr>
          <p:cNvPr id="6" name="Picture 5" descr="2556ก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05250" y="3276600"/>
            <a:ext cx="5238750" cy="358140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>
            <a:alpha val="3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 flipV="1">
            <a:off x="9144000" y="6853710"/>
            <a:ext cx="70388" cy="4571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58477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th-TH" sz="3200" b="1" i="1" dirty="0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                              กรณีศึกษา</a:t>
            </a:r>
            <a:r>
              <a:rPr lang="en-US" sz="3200" b="1" i="1" dirty="0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: </a:t>
            </a:r>
            <a:r>
              <a:rPr lang="th-TH" sz="3200" b="1" i="1" dirty="0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การขุดค้นแหล่งโบราณคดีวังหน้า</a:t>
            </a:r>
            <a:endParaRPr lang="en-US" sz="3200" b="1" i="1" dirty="0">
              <a:solidFill>
                <a:srgbClr val="FFFF00"/>
              </a:solidFill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4" name="Picture 3" descr="TUวังหน้าgoogl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400" y="609600"/>
            <a:ext cx="5650717" cy="603187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>
            <a:alpha val="3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00px-Peru_Machu_Picchu_Sunset[1]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685800"/>
            <a:ext cx="57293" cy="76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495800" y="685800"/>
            <a:ext cx="43434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b="1" i="1" dirty="0" smtClean="0">
                <a:solidFill>
                  <a:srgbClr val="C00000"/>
                </a:solidFill>
              </a:rPr>
              <a:t>โบราณคดีคือวิชาที่ศึกษาเรื่องราวของคนในอดีต  จากหลักฐานชั้นต้นที่เป็น</a:t>
            </a:r>
            <a:r>
              <a:rPr lang="en-US" sz="2800" b="1" i="1" dirty="0" smtClean="0">
                <a:solidFill>
                  <a:srgbClr val="C00000"/>
                </a:solidFill>
              </a:rPr>
              <a:t>:</a:t>
            </a:r>
            <a:endParaRPr lang="th-TH" sz="2800" b="1" i="1" dirty="0" smtClean="0">
              <a:solidFill>
                <a:srgbClr val="C00000"/>
              </a:solidFill>
            </a:endParaRPr>
          </a:p>
          <a:p>
            <a:r>
              <a:rPr lang="th-TH" sz="2800" b="1" i="1" dirty="0" smtClean="0">
                <a:solidFill>
                  <a:srgbClr val="C00000"/>
                </a:solidFill>
              </a:rPr>
              <a:t>- วัตถุ (โบราณวัตถุ โบราณศิลปวัตถุ)</a:t>
            </a:r>
            <a:endParaRPr lang="en-US" sz="2800" b="1" i="1" dirty="0" smtClean="0">
              <a:solidFill>
                <a:srgbClr val="C00000"/>
              </a:solidFill>
            </a:endParaRPr>
          </a:p>
          <a:p>
            <a:r>
              <a:rPr lang="th-TH" sz="2800" b="1" i="1" dirty="0" smtClean="0">
                <a:solidFill>
                  <a:srgbClr val="C00000"/>
                </a:solidFill>
              </a:rPr>
              <a:t>- สถานที่ (โบราณสถาน-อนุสรณ์สถาน</a:t>
            </a:r>
          </a:p>
          <a:p>
            <a:r>
              <a:rPr lang="th-TH" sz="2800" b="1" i="1" dirty="0" smtClean="0">
                <a:solidFill>
                  <a:srgbClr val="C00000"/>
                </a:solidFill>
              </a:rPr>
              <a:t> แหล่งประวัติศาสตร์ แหล่งโบราณคดี)</a:t>
            </a:r>
          </a:p>
          <a:p>
            <a:endParaRPr lang="en-US" sz="2800" b="1" i="1" dirty="0">
              <a:solidFill>
                <a:srgbClr val="C00000"/>
              </a:solidFill>
            </a:endParaRPr>
          </a:p>
        </p:txBody>
      </p:sp>
      <p:pic>
        <p:nvPicPr>
          <p:cNvPr id="4" name="Picture 3" descr="uken3601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352800" cy="2287588"/>
          </a:xfrm>
          <a:prstGeom prst="rect">
            <a:avLst/>
          </a:prstGeom>
        </p:spPr>
      </p:pic>
      <p:pic>
        <p:nvPicPr>
          <p:cNvPr id="5" name="Picture 4" descr="800px-Abu_Simbel_Temple_May_30_200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95800"/>
            <a:ext cx="3429000" cy="2362200"/>
          </a:xfrm>
          <a:prstGeom prst="rect">
            <a:avLst/>
          </a:prstGeom>
        </p:spPr>
      </p:pic>
      <p:pic>
        <p:nvPicPr>
          <p:cNvPr id="6" name="Picture 5" descr="DSC00767_edited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2286000"/>
            <a:ext cx="3352800" cy="2235200"/>
          </a:xfrm>
          <a:prstGeom prst="rect">
            <a:avLst/>
          </a:prstGeom>
        </p:spPr>
      </p:pic>
      <p:pic>
        <p:nvPicPr>
          <p:cNvPr id="7" name="Picture 6" descr="scan0022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10200" y="2895600"/>
            <a:ext cx="3100047" cy="37338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352800" y="0"/>
            <a:ext cx="5791200" cy="52322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th-TH" sz="2800" b="1" i="1" dirty="0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             หลักฐาน/ข้อมูลชั้นต้นทางโบราณคดี</a:t>
            </a:r>
            <a:endParaRPr lang="en-US" sz="2800" b="1" i="1" dirty="0">
              <a:solidFill>
                <a:srgbClr val="FFFF00"/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89"/>
            <a:ext cx="9144000" cy="6849422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>
            <a:alpha val="3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60666"/>
            <a:ext cx="9144000" cy="6336667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>
            <a:alpha val="4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295400"/>
            <a:ext cx="5717862" cy="3962400"/>
          </a:xfrm>
          <a:prstGeom prst="rect">
            <a:avLst/>
          </a:prstGeom>
        </p:spPr>
      </p:pic>
      <p:pic>
        <p:nvPicPr>
          <p:cNvPr id="3" name="Picture 2" descr="TUวังหน้า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6800" y="1295400"/>
            <a:ext cx="4267200" cy="3997551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>
            <a:alpha val="3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76475" y="0"/>
            <a:ext cx="4967525" cy="6858000"/>
          </a:xfrm>
          <a:prstGeom prst="rect">
            <a:avLst/>
          </a:prstGeom>
        </p:spPr>
      </p:pic>
      <p:pic>
        <p:nvPicPr>
          <p:cNvPr id="3" name="Picture 2" descr="TUวังหน้า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19200"/>
            <a:ext cx="4066998" cy="381000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>
            <a:alpha val="2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efore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-26988"/>
            <a:ext cx="8501077" cy="6884988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>
            <a:alpha val="3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4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24201" y="0"/>
            <a:ext cx="6019800" cy="6858000"/>
          </a:xfrm>
          <a:prstGeom prst="rect">
            <a:avLst/>
          </a:prstGeom>
        </p:spPr>
      </p:pic>
      <p:pic>
        <p:nvPicPr>
          <p:cNvPr id="3" name="Picture 2" descr="scan0025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990600"/>
            <a:ext cx="2895599" cy="4270195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>
            <a:alpha val="3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5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V="1">
            <a:off x="6851469" y="6857999"/>
            <a:ext cx="45719" cy="67423"/>
          </a:xfrm>
          <a:prstGeom prst="rect">
            <a:avLst/>
          </a:prstGeom>
        </p:spPr>
      </p:pic>
      <p:pic>
        <p:nvPicPr>
          <p:cNvPr id="3" name="Picture 2" descr="09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V="1">
            <a:off x="6438900" y="6835140"/>
            <a:ext cx="45719" cy="81420"/>
          </a:xfrm>
          <a:prstGeom prst="rect">
            <a:avLst/>
          </a:prstGeom>
        </p:spPr>
      </p:pic>
      <p:pic>
        <p:nvPicPr>
          <p:cNvPr id="4" name="Picture 3" descr="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946404"/>
            <a:ext cx="7557516" cy="5911596"/>
          </a:xfrm>
          <a:prstGeom prst="rect">
            <a:avLst/>
          </a:prstGeom>
        </p:spPr>
      </p:pic>
      <p:pic>
        <p:nvPicPr>
          <p:cNvPr id="5" name="Picture 4" descr="scan0025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19800" y="0"/>
            <a:ext cx="2893568" cy="426720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>
            <a:alpha val="3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937616" cy="6858000"/>
          </a:xfrm>
          <a:prstGeom prst="rect">
            <a:avLst/>
          </a:prstGeom>
        </p:spPr>
      </p:pic>
      <p:pic>
        <p:nvPicPr>
          <p:cNvPr id="3" name="Picture 2" descr="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55122" y="0"/>
            <a:ext cx="4188878" cy="3276600"/>
          </a:xfrm>
          <a:prstGeom prst="rect">
            <a:avLst/>
          </a:prstGeom>
        </p:spPr>
      </p:pic>
      <p:pic>
        <p:nvPicPr>
          <p:cNvPr id="4" name="Picture 3" descr="TUวังหน้า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9200" y="3217373"/>
            <a:ext cx="3886200" cy="3640627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>
            <a:alpha val="2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9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839500" cy="6858000"/>
          </a:xfrm>
          <a:prstGeom prst="rect">
            <a:avLst/>
          </a:prstGeom>
        </p:spPr>
      </p:pic>
      <p:pic>
        <p:nvPicPr>
          <p:cNvPr id="3" name="Picture 2" descr="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64669" y="0"/>
            <a:ext cx="4679331" cy="3322113"/>
          </a:xfrm>
          <a:prstGeom prst="rect">
            <a:avLst/>
          </a:prstGeom>
        </p:spPr>
      </p:pic>
      <p:pic>
        <p:nvPicPr>
          <p:cNvPr id="4" name="Picture 3" descr="9cfirst floo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67400" y="3276600"/>
            <a:ext cx="2620151" cy="335280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>
            <a:alpha val="2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3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810000" cy="2585848"/>
          </a:xfrm>
          <a:prstGeom prst="rect">
            <a:avLst/>
          </a:prstGeom>
        </p:spPr>
      </p:pic>
      <p:pic>
        <p:nvPicPr>
          <p:cNvPr id="3" name="Picture 2" descr="scan0004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0941" y="0"/>
            <a:ext cx="4043059" cy="2667000"/>
          </a:xfrm>
          <a:prstGeom prst="rect">
            <a:avLst/>
          </a:prstGeom>
        </p:spPr>
      </p:pic>
      <p:pic>
        <p:nvPicPr>
          <p:cNvPr id="4" name="Picture 3" descr="scan0008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2514600"/>
            <a:ext cx="3798031" cy="2590800"/>
          </a:xfrm>
          <a:prstGeom prst="rect">
            <a:avLst/>
          </a:prstGeom>
        </p:spPr>
      </p:pic>
      <p:pic>
        <p:nvPicPr>
          <p:cNvPr id="5" name="Picture 4" descr="scan0008b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14800" y="2971800"/>
            <a:ext cx="2133600" cy="2104263"/>
          </a:xfrm>
          <a:prstGeom prst="rect">
            <a:avLst/>
          </a:prstGeom>
        </p:spPr>
      </p:pic>
      <p:pic>
        <p:nvPicPr>
          <p:cNvPr id="6" name="Picture 5" descr="scan0008c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V="1">
            <a:off x="3611881" y="5949693"/>
            <a:ext cx="45719" cy="72501"/>
          </a:xfrm>
          <a:prstGeom prst="rect">
            <a:avLst/>
          </a:prstGeom>
        </p:spPr>
      </p:pic>
      <p:pic>
        <p:nvPicPr>
          <p:cNvPr id="7" name="Picture 6" descr="scan0008d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24600" y="4572000"/>
            <a:ext cx="1451694" cy="2286000"/>
          </a:xfrm>
          <a:prstGeom prst="rect">
            <a:avLst/>
          </a:prstGeom>
        </p:spPr>
      </p:pic>
      <p:pic>
        <p:nvPicPr>
          <p:cNvPr id="8" name="Picture 7" descr="scan0008c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96200" y="4562080"/>
            <a:ext cx="1447800" cy="229592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3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  <a:solidFill>
            <a:srgbClr val="99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4400" b="1" i="1" dirty="0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สิ่งประดิษฐ์ </a:t>
            </a:r>
            <a:r>
              <a:rPr lang="en-US" sz="4400" b="1" i="1" dirty="0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(</a:t>
            </a:r>
            <a:r>
              <a:rPr lang="en-US" sz="4400" b="1" i="1" dirty="0" err="1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Artefacts</a:t>
            </a:r>
            <a:r>
              <a:rPr lang="en-US" sz="4400" b="1" i="1" dirty="0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)</a:t>
            </a:r>
            <a:endParaRPr lang="en-US" sz="4400" b="1" i="1" dirty="0">
              <a:solidFill>
                <a:srgbClr val="FFFF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143000"/>
            <a:ext cx="91440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i="1" dirty="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สิ่งประดิษฐ์</a:t>
            </a:r>
            <a:r>
              <a:rPr lang="en-US" sz="3200" b="1" i="1" dirty="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(</a:t>
            </a:r>
            <a:r>
              <a:rPr lang="en-US" sz="3200" b="1" i="1" dirty="0" err="1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Artefacts</a:t>
            </a:r>
            <a:r>
              <a:rPr lang="en-US" sz="3200" b="1" i="1" dirty="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)</a:t>
            </a:r>
            <a:r>
              <a:rPr lang="th-TH" sz="3200" b="1" i="1" dirty="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หมายถึงการดัดแปลง/ประดิษฐ์ วัตถุธรรมชาติเพื่อใช้ในการอยู่รอด/ดำรงชีวิต/ความเชื่อ/สุนทรียภาพหรือประโยชน์ด้านอื่นๆโดยฝีมือมนุษย์</a:t>
            </a:r>
          </a:p>
          <a:p>
            <a:r>
              <a:rPr lang="th-TH" sz="3200" b="1" i="1" dirty="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เช่น เครื่องมือ/เครื่องใช้ อุปกรณ์ อาวุธ เครื่องประดับ รูปเคารพ  งานศิลป ฯลฯ      สิ่งประดิษฐเป็นหลักฐานที่สามารถเคลื่อนที่ได้  ในภาษาไทยยังใช้คำอื่น เช่น โบราณวัตถุ โบราณศิลปวัตถุ หรือชิ้นส่วนประดับโบราณสถาน(โบราณสถาน เป็นสิ่งก่อสร้าง และเคลื่อนที่ไม่ได้ จัดเป็นหลักฐานประเภท </a:t>
            </a:r>
            <a:r>
              <a:rPr lang="en-US" sz="3200" b="1" i="1" dirty="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Feature</a:t>
            </a:r>
            <a:r>
              <a:rPr lang="th-TH" sz="3200" b="1" i="1" dirty="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)</a:t>
            </a:r>
          </a:p>
          <a:p>
            <a:r>
              <a:rPr lang="th-TH" sz="3200" b="1" i="1" dirty="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   การประดิษฐ์/ดัดแปลง อาจดัดแปลงเพียงเล็กน้อย ยังคงจำรูปร่างเดิมของวัตถุได้</a:t>
            </a:r>
          </a:p>
          <a:p>
            <a:r>
              <a:rPr lang="th-TH" sz="3200" b="1" i="1" dirty="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    หรืออาจเป็นการดัดแปลงโดยสมบูรณ์ไม่เหลือร่องรอยรูปร่างวัตถุเดิมอีกต่อไป</a:t>
            </a:r>
          </a:p>
          <a:p>
            <a:r>
              <a:rPr lang="th-TH" sz="3200" b="1" i="1" dirty="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     หรืออาจเป็นการประดิษฐ์วัสดุชนิดใหม่ที่ไม่มี/เกิดขึ้นได้ยากในธรรมชาติ</a:t>
            </a:r>
            <a:endParaRPr lang="en-US" sz="3200" b="1" i="1" dirty="0">
              <a:solidFill>
                <a:srgbClr val="C00000"/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>
            <a:alpha val="2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4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286000" cy="3459238"/>
          </a:xfrm>
          <a:prstGeom prst="rect">
            <a:avLst/>
          </a:prstGeom>
        </p:spPr>
      </p:pic>
      <p:pic>
        <p:nvPicPr>
          <p:cNvPr id="3" name="Picture 2" descr="scan0004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35709"/>
            <a:ext cx="2286000" cy="3822291"/>
          </a:xfrm>
          <a:prstGeom prst="rect">
            <a:avLst/>
          </a:prstGeom>
        </p:spPr>
      </p:pic>
      <p:pic>
        <p:nvPicPr>
          <p:cNvPr id="4" name="Picture 3" descr="scan0008a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2067" y="1600200"/>
            <a:ext cx="6541933" cy="426720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1j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505122" cy="2971800"/>
          </a:xfrm>
          <a:prstGeom prst="rect">
            <a:avLst/>
          </a:prstGeom>
        </p:spPr>
      </p:pic>
      <p:pic>
        <p:nvPicPr>
          <p:cNvPr id="3" name="Picture 2" descr="scan0006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750" y="0"/>
            <a:ext cx="4427250" cy="2895600"/>
          </a:xfrm>
          <a:prstGeom prst="rect">
            <a:avLst/>
          </a:prstGeom>
        </p:spPr>
      </p:pic>
      <p:pic>
        <p:nvPicPr>
          <p:cNvPr id="4" name="Picture 3" descr="scan0001h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2971800"/>
            <a:ext cx="2752825" cy="1828800"/>
          </a:xfrm>
          <a:prstGeom prst="rect">
            <a:avLst/>
          </a:prstGeom>
        </p:spPr>
      </p:pic>
      <p:pic>
        <p:nvPicPr>
          <p:cNvPr id="5" name="Picture 4" descr="scan0001g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00400" y="2971800"/>
            <a:ext cx="2613891" cy="1828800"/>
          </a:xfrm>
          <a:prstGeom prst="rect">
            <a:avLst/>
          </a:prstGeom>
        </p:spPr>
      </p:pic>
      <p:pic>
        <p:nvPicPr>
          <p:cNvPr id="6" name="Picture 5" descr="scan0001f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98973" y="2895600"/>
            <a:ext cx="2945027" cy="1905000"/>
          </a:xfrm>
          <a:prstGeom prst="rect">
            <a:avLst/>
          </a:prstGeom>
        </p:spPr>
      </p:pic>
      <p:pic>
        <p:nvPicPr>
          <p:cNvPr id="7" name="Picture 6" descr="scan0001d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4868461"/>
            <a:ext cx="2819400" cy="1989539"/>
          </a:xfrm>
          <a:prstGeom prst="rect">
            <a:avLst/>
          </a:prstGeom>
        </p:spPr>
      </p:pic>
      <p:pic>
        <p:nvPicPr>
          <p:cNvPr id="8" name="Picture 7" descr="scan0001a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24199" y="4953000"/>
            <a:ext cx="2852565" cy="1905000"/>
          </a:xfrm>
          <a:prstGeom prst="rect">
            <a:avLst/>
          </a:prstGeom>
        </p:spPr>
      </p:pic>
      <p:pic>
        <p:nvPicPr>
          <p:cNvPr id="9" name="Picture 8" descr="scan0024c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37092" y="5181600"/>
            <a:ext cx="1306908" cy="1676400"/>
          </a:xfrm>
          <a:prstGeom prst="rect">
            <a:avLst/>
          </a:prstGeom>
        </p:spPr>
      </p:pic>
      <p:pic>
        <p:nvPicPr>
          <p:cNvPr id="10" name="Picture 9" descr="scan0024b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477000" y="5181600"/>
            <a:ext cx="1330826" cy="1676400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>
            <a:alpha val="3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1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647" y="0"/>
            <a:ext cx="4495353" cy="6858000"/>
          </a:xfrm>
          <a:prstGeom prst="rect">
            <a:avLst/>
          </a:prstGeom>
        </p:spPr>
      </p:pic>
      <p:pic>
        <p:nvPicPr>
          <p:cNvPr id="3" name="Picture 2" descr="scan0012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384548" cy="3012948"/>
          </a:xfrm>
          <a:prstGeom prst="rect">
            <a:avLst/>
          </a:prstGeom>
        </p:spPr>
      </p:pic>
      <p:pic>
        <p:nvPicPr>
          <p:cNvPr id="4" name="Picture 3" descr="scan0012b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335132"/>
            <a:ext cx="4495800" cy="3522868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>
            <a:alpha val="2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3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4358803" cy="2895600"/>
          </a:xfrm>
          <a:prstGeom prst="rect">
            <a:avLst/>
          </a:prstGeom>
        </p:spPr>
      </p:pic>
      <p:pic>
        <p:nvPicPr>
          <p:cNvPr id="3" name="Picture 2" descr="scan0003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946998"/>
            <a:ext cx="4343400" cy="2911002"/>
          </a:xfrm>
          <a:prstGeom prst="rect">
            <a:avLst/>
          </a:prstGeom>
        </p:spPr>
      </p:pic>
      <p:pic>
        <p:nvPicPr>
          <p:cNvPr id="4" name="Picture 3" descr="scan0003d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2521" y="0"/>
            <a:ext cx="4221480" cy="3048000"/>
          </a:xfrm>
          <a:prstGeom prst="rect">
            <a:avLst/>
          </a:prstGeom>
        </p:spPr>
      </p:pic>
      <p:pic>
        <p:nvPicPr>
          <p:cNvPr id="5" name="Picture 4" descr="scan0009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63518" y="3962400"/>
            <a:ext cx="4480481" cy="2895600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>
            <a:alpha val="2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5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06616" cy="3276600"/>
          </a:xfrm>
          <a:prstGeom prst="rect">
            <a:avLst/>
          </a:prstGeom>
        </p:spPr>
      </p:pic>
      <p:pic>
        <p:nvPicPr>
          <p:cNvPr id="3" name="Picture 2" descr="scan0007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01" y="3276600"/>
            <a:ext cx="5410200" cy="3581400"/>
          </a:xfrm>
          <a:prstGeom prst="rect">
            <a:avLst/>
          </a:prstGeom>
        </p:spPr>
      </p:pic>
      <p:pic>
        <p:nvPicPr>
          <p:cNvPr id="4" name="Picture 3" descr="DSC03799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 flipV="1">
            <a:off x="9144000" y="6773004"/>
            <a:ext cx="116208" cy="84996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>
            <a:alpha val="2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03799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4995"/>
            <a:ext cx="9144000" cy="6688009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>
            <a:alpha val="2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03800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69400"/>
            <a:ext cx="9144000" cy="4119199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>
            <a:alpha val="2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33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03599"/>
            <a:ext cx="2971800" cy="4354402"/>
          </a:xfrm>
          <a:prstGeom prst="rect">
            <a:avLst/>
          </a:prstGeom>
        </p:spPr>
      </p:pic>
      <p:pic>
        <p:nvPicPr>
          <p:cNvPr id="3" name="Picture 2" descr="DSC03798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71800" y="152400"/>
            <a:ext cx="3023307" cy="2362200"/>
          </a:xfrm>
          <a:prstGeom prst="rect">
            <a:avLst/>
          </a:prstGeom>
        </p:spPr>
      </p:pic>
      <p:pic>
        <p:nvPicPr>
          <p:cNvPr id="4" name="Picture 3" descr="scan0037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0" y="2659842"/>
            <a:ext cx="2743200" cy="4198157"/>
          </a:xfrm>
          <a:prstGeom prst="rect">
            <a:avLst/>
          </a:prstGeom>
        </p:spPr>
      </p:pic>
      <p:pic>
        <p:nvPicPr>
          <p:cNvPr id="5" name="Picture 4" descr="scan0038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V="1">
            <a:off x="2743200" y="6858000"/>
            <a:ext cx="45719" cy="66522"/>
          </a:xfrm>
          <a:prstGeom prst="rect">
            <a:avLst/>
          </a:prstGeom>
        </p:spPr>
      </p:pic>
      <p:pic>
        <p:nvPicPr>
          <p:cNvPr id="6" name="Picture 5" descr="scan0003a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V="1">
            <a:off x="1371600" y="5680710"/>
            <a:ext cx="76200" cy="53612"/>
          </a:xfrm>
          <a:prstGeom prst="rect">
            <a:avLst/>
          </a:prstGeom>
        </p:spPr>
      </p:pic>
      <p:pic>
        <p:nvPicPr>
          <p:cNvPr id="7" name="Picture 6" descr="scan0038b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48400" y="2499033"/>
            <a:ext cx="2895600" cy="4358967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>
            <a:alpha val="3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8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337" y="838200"/>
            <a:ext cx="8393863" cy="5269832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>
            <a:alpha val="3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3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3962400" cy="2787831"/>
          </a:xfrm>
          <a:prstGeom prst="rect">
            <a:avLst/>
          </a:prstGeom>
        </p:spPr>
      </p:pic>
      <p:pic>
        <p:nvPicPr>
          <p:cNvPr id="3" name="Picture 2" descr="scan0002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68802"/>
            <a:ext cx="5867400" cy="4189197"/>
          </a:xfrm>
          <a:prstGeom prst="rect">
            <a:avLst/>
          </a:prstGeom>
        </p:spPr>
      </p:pic>
      <p:pic>
        <p:nvPicPr>
          <p:cNvPr id="4" name="Picture 3" descr="scan0009b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6223" y="2057400"/>
            <a:ext cx="3267777" cy="4800600"/>
          </a:xfrm>
          <a:prstGeom prst="rect">
            <a:avLst/>
          </a:prstGeom>
        </p:spPr>
      </p:pic>
      <p:pic>
        <p:nvPicPr>
          <p:cNvPr id="5" name="Picture 4" descr="scan0009a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62400" y="0"/>
            <a:ext cx="4248978" cy="27432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2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021cc7289e61116baab0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746500" cy="2627338"/>
          </a:xfrm>
          <a:prstGeom prst="rect">
            <a:avLst/>
          </a:prstGeom>
        </p:spPr>
      </p:pic>
      <p:pic>
        <p:nvPicPr>
          <p:cNvPr id="3" name="Picture 2" descr="bone-flute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259" y="0"/>
            <a:ext cx="5429742" cy="3505200"/>
          </a:xfrm>
          <a:prstGeom prst="rect">
            <a:avLst/>
          </a:prstGeom>
        </p:spPr>
      </p:pic>
      <p:pic>
        <p:nvPicPr>
          <p:cNvPr id="4" name="Picture 3" descr="primitive-mortar-pestl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743200"/>
            <a:ext cx="3733800" cy="3733800"/>
          </a:xfrm>
          <a:prstGeom prst="rect">
            <a:avLst/>
          </a:prstGeom>
        </p:spPr>
      </p:pic>
      <p:pic>
        <p:nvPicPr>
          <p:cNvPr id="5" name="Picture 4" descr="hapisburgh_early_britons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93913" y="3733801"/>
            <a:ext cx="4983387" cy="3124200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>
            <a:alpha val="3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3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9452" y="304800"/>
            <a:ext cx="4384548" cy="6350508"/>
          </a:xfrm>
          <a:prstGeom prst="rect">
            <a:avLst/>
          </a:prstGeom>
        </p:spPr>
      </p:pic>
      <p:pic>
        <p:nvPicPr>
          <p:cNvPr id="3" name="Picture 2" descr="scan0001a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775804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>
            <a:alpha val="3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8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4646543" cy="6858000"/>
          </a:xfrm>
          <a:prstGeom prst="rect">
            <a:avLst/>
          </a:prstGeom>
        </p:spPr>
      </p:pic>
      <p:pic>
        <p:nvPicPr>
          <p:cNvPr id="3" name="Picture 2" descr="DSC038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3429000"/>
            <a:ext cx="4572000" cy="3429000"/>
          </a:xfrm>
          <a:prstGeom prst="rect">
            <a:avLst/>
          </a:prstGeom>
        </p:spPr>
      </p:pic>
      <p:pic>
        <p:nvPicPr>
          <p:cNvPr id="4" name="Picture 3" descr="DSC03802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0"/>
            <a:ext cx="4572000" cy="3429000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>
            <a:alpha val="1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03797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87" y="0"/>
            <a:ext cx="904262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>
            <a:alpha val="2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8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147423" cy="6858000"/>
          </a:xfrm>
          <a:prstGeom prst="rect">
            <a:avLst/>
          </a:prstGeom>
        </p:spPr>
      </p:pic>
      <p:pic>
        <p:nvPicPr>
          <p:cNvPr id="3" name="Picture 2" descr="DSC03797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53000" y="3679512"/>
            <a:ext cx="4191000" cy="3178488"/>
          </a:xfrm>
          <a:prstGeom prst="rect">
            <a:avLst/>
          </a:prstGeom>
        </p:spPr>
      </p:pic>
      <p:pic>
        <p:nvPicPr>
          <p:cNvPr id="4" name="Picture 3" descr="10B1 wal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77000" y="-1"/>
            <a:ext cx="2667000" cy="3636239"/>
          </a:xfrm>
          <a:prstGeom prst="rect">
            <a:avLst/>
          </a:prstGeo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>
            <a:alpha val="1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1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42924"/>
            <a:ext cx="9144000" cy="5972151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>
            <a:alpha val="2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0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0529"/>
            <a:ext cx="9144000" cy="6136941"/>
          </a:xfrm>
          <a:prstGeom prst="rect">
            <a:avLst/>
          </a:prstGeom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>
            <a:alpha val="3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0378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3048000" cy="2286000"/>
          </a:xfrm>
          <a:prstGeom prst="rect">
            <a:avLst/>
          </a:prstGeom>
        </p:spPr>
      </p:pic>
      <p:pic>
        <p:nvPicPr>
          <p:cNvPr id="3" name="Picture 2" descr="DSC0379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76800" y="0"/>
            <a:ext cx="4267200" cy="3200400"/>
          </a:xfrm>
          <a:prstGeom prst="rect">
            <a:avLst/>
          </a:prstGeom>
        </p:spPr>
      </p:pic>
      <p:pic>
        <p:nvPicPr>
          <p:cNvPr id="4" name="Picture 3" descr="DSC0378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505200"/>
            <a:ext cx="2514600" cy="3352800"/>
          </a:xfrm>
          <a:prstGeom prst="rect">
            <a:avLst/>
          </a:prstGeom>
        </p:spPr>
      </p:pic>
      <p:pic>
        <p:nvPicPr>
          <p:cNvPr id="5" name="Picture 4" descr="DSC0379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75200" y="3581400"/>
            <a:ext cx="4368800" cy="3276600"/>
          </a:xfrm>
          <a:prstGeom prst="rect">
            <a:avLst/>
          </a:prstGeom>
        </p:spPr>
      </p:pic>
      <p:pic>
        <p:nvPicPr>
          <p:cNvPr id="6" name="Picture 5" descr="DSC03790a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54426" y="1600201"/>
            <a:ext cx="2825947" cy="3124200"/>
          </a:xfrm>
          <a:prstGeom prst="rect">
            <a:avLst/>
          </a:prstGeom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>
            <a:alpha val="2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0377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572000" cy="3429000"/>
          </a:xfrm>
          <a:prstGeom prst="rect">
            <a:avLst/>
          </a:prstGeom>
        </p:spPr>
      </p:pic>
      <p:pic>
        <p:nvPicPr>
          <p:cNvPr id="3" name="Picture 2" descr="DSC0377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0"/>
            <a:ext cx="4572000" cy="3429000"/>
          </a:xfrm>
          <a:prstGeom prst="rect">
            <a:avLst/>
          </a:prstGeom>
        </p:spPr>
      </p:pic>
      <p:pic>
        <p:nvPicPr>
          <p:cNvPr id="4" name="Picture 3" descr="DSC0379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352800"/>
            <a:ext cx="4673600" cy="3505200"/>
          </a:xfrm>
          <a:prstGeom prst="rect">
            <a:avLst/>
          </a:prstGeom>
        </p:spPr>
      </p:pic>
      <p:pic>
        <p:nvPicPr>
          <p:cNvPr id="5" name="Picture 4" descr="DSC0378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70400" y="3352800"/>
            <a:ext cx="4673600" cy="3505200"/>
          </a:xfrm>
          <a:prstGeom prst="rect">
            <a:avLst/>
          </a:prstGeom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>
            <a:alpha val="2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04800"/>
            <a:ext cx="9144000" cy="58477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th-TH" sz="3200" b="1" i="1" dirty="0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กรณีศึกษา</a:t>
            </a:r>
            <a:r>
              <a:rPr lang="en-US" sz="3200" b="1" i="1" dirty="0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: </a:t>
            </a:r>
            <a:r>
              <a:rPr lang="th-TH" sz="3200" b="1" i="1" dirty="0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การขุดค้นบ้านประธานาธิบดี</a:t>
            </a:r>
            <a:r>
              <a:rPr lang="en-US" sz="3200" b="1" i="1" dirty="0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    G. Washington, Philadelphia</a:t>
            </a:r>
            <a:endParaRPr lang="en-US" sz="3200" b="1" i="1" dirty="0">
              <a:solidFill>
                <a:srgbClr val="FFFF00"/>
              </a:solidFill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3" name="Picture 2" descr="baxter500block_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143000"/>
            <a:ext cx="9066835" cy="3581400"/>
          </a:xfrm>
          <a:prstGeom prst="rect">
            <a:avLst/>
          </a:prstGeom>
        </p:spPr>
      </p:pic>
      <p:pic>
        <p:nvPicPr>
          <p:cNvPr id="4" name="Picture 3" descr="siteplanoverlay_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V="1">
            <a:off x="3619500" y="4876799"/>
            <a:ext cx="45719" cy="69493"/>
          </a:xfrm>
          <a:prstGeom prst="rect">
            <a:avLst/>
          </a:prstGeom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>
            <a:alpha val="4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examer_baxter_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4624855" cy="6858000"/>
          </a:xfrm>
          <a:prstGeom prst="rect">
            <a:avLst/>
          </a:prstGeom>
        </p:spPr>
      </p:pic>
      <p:pic>
        <p:nvPicPr>
          <p:cNvPr id="3" name="Picture 2" descr="siteplanoverlay_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2158" y="0"/>
            <a:ext cx="4511842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2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nbonetools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19501"/>
            <a:ext cx="4800600" cy="3238500"/>
          </a:xfrm>
          <a:prstGeom prst="rect">
            <a:avLst/>
          </a:prstGeom>
        </p:spPr>
      </p:pic>
      <p:pic>
        <p:nvPicPr>
          <p:cNvPr id="3" name="Picture 2" descr="stone-age-tools-help-to-streamline-modern-manufacturin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90800" y="0"/>
            <a:ext cx="4191000" cy="2602809"/>
          </a:xfrm>
          <a:prstGeom prst="rect">
            <a:avLst/>
          </a:prstGeom>
        </p:spPr>
      </p:pic>
      <p:pic>
        <p:nvPicPr>
          <p:cNvPr id="4" name="Picture 3" descr="2010_1_0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2946" y="3657600"/>
            <a:ext cx="4211053" cy="3200400"/>
          </a:xfrm>
          <a:prstGeom prst="rect">
            <a:avLst/>
          </a:prstGeom>
        </p:spPr>
      </p:pic>
      <p:pic>
        <p:nvPicPr>
          <p:cNvPr id="5" name="Picture 4" descr="Area162025BoneTool1sm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73851" y="0"/>
            <a:ext cx="2470150" cy="1905000"/>
          </a:xfrm>
          <a:prstGeom prst="rect">
            <a:avLst/>
          </a:prstGeom>
        </p:spPr>
      </p:pic>
      <p:pic>
        <p:nvPicPr>
          <p:cNvPr id="6" name="Picture 5" descr="fig149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" y="1"/>
            <a:ext cx="2362200" cy="2157476"/>
          </a:xfrm>
          <a:prstGeom prst="rect">
            <a:avLst/>
          </a:prstGeom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>
            <a:alpha val="3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c0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>
            <a:alpha val="2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july31_18_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064000" cy="3048000"/>
          </a:xfrm>
          <a:prstGeom prst="rect">
            <a:avLst/>
          </a:prstGeom>
        </p:spPr>
      </p:pic>
      <p:pic>
        <p:nvPicPr>
          <p:cNvPr id="3" name="Picture 2" descr="july31_06_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600" y="0"/>
            <a:ext cx="3962400" cy="2971800"/>
          </a:xfrm>
          <a:prstGeom prst="rect">
            <a:avLst/>
          </a:prstGeom>
        </p:spPr>
      </p:pic>
      <p:pic>
        <p:nvPicPr>
          <p:cNvPr id="4" name="Picture 3" descr="july31_05_t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9800" y="3048000"/>
            <a:ext cx="5080000" cy="3810000"/>
          </a:xfrm>
          <a:prstGeom prst="rect">
            <a:avLst/>
          </a:prstGeom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>
            <a:alpha val="3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ea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85750"/>
            <a:ext cx="8255000" cy="6191250"/>
          </a:xfrm>
          <a:prstGeom prst="rect">
            <a:avLst/>
          </a:prstGeom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>
            <a:alpha val="4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hdig0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191000" cy="3143250"/>
          </a:xfrm>
          <a:prstGeom prst="rect">
            <a:avLst/>
          </a:prstGeom>
        </p:spPr>
      </p:pic>
      <p:pic>
        <p:nvPicPr>
          <p:cNvPr id="3" name="Picture 2" descr="phdig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0" y="0"/>
            <a:ext cx="4064000" cy="3048000"/>
          </a:xfrm>
          <a:prstGeom prst="rect">
            <a:avLst/>
          </a:prstGeom>
        </p:spPr>
      </p:pic>
      <p:pic>
        <p:nvPicPr>
          <p:cNvPr id="4" name="Picture 3" descr="phdig0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429000"/>
            <a:ext cx="4572000" cy="3429000"/>
          </a:xfrm>
          <a:prstGeom prst="rect">
            <a:avLst/>
          </a:prstGeom>
        </p:spPr>
      </p:pic>
      <p:pic>
        <p:nvPicPr>
          <p:cNvPr id="5" name="Picture 4" descr="apic15_t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0" y="3429000"/>
            <a:ext cx="4572000" cy="3429000"/>
          </a:xfrm>
          <a:prstGeom prst="rect">
            <a:avLst/>
          </a:prstGeom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g0524_18_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267200" cy="3200400"/>
          </a:xfrm>
          <a:prstGeom prst="rect">
            <a:avLst/>
          </a:prstGeom>
        </p:spPr>
      </p:pic>
      <p:pic>
        <p:nvPicPr>
          <p:cNvPr id="3" name="Picture 2" descr="dig0524_16_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6800" y="0"/>
            <a:ext cx="4267200" cy="3200400"/>
          </a:xfrm>
          <a:prstGeom prst="rect">
            <a:avLst/>
          </a:prstGeom>
        </p:spPr>
      </p:pic>
      <p:pic>
        <p:nvPicPr>
          <p:cNvPr id="4" name="Picture 3" descr="pic10_t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543300"/>
            <a:ext cx="4419600" cy="3314700"/>
          </a:xfrm>
          <a:prstGeom prst="rect">
            <a:avLst/>
          </a:prstGeom>
        </p:spPr>
      </p:pic>
      <p:pic>
        <p:nvPicPr>
          <p:cNvPr id="5" name="Picture 4" descr="pic15_t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>
            <a:alpha val="2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july31_20_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368800" cy="3276600"/>
          </a:xfrm>
          <a:prstGeom prst="rect">
            <a:avLst/>
          </a:prstGeom>
        </p:spPr>
      </p:pic>
      <p:pic>
        <p:nvPicPr>
          <p:cNvPr id="3" name="Picture 2" descr="pic08_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6800" y="0"/>
            <a:ext cx="4267200" cy="3200400"/>
          </a:xfrm>
          <a:prstGeom prst="rect">
            <a:avLst/>
          </a:prstGeom>
        </p:spPr>
      </p:pic>
      <p:pic>
        <p:nvPicPr>
          <p:cNvPr id="4" name="Picture 3" descr="pic01_t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581400"/>
            <a:ext cx="4368800" cy="3276600"/>
          </a:xfrm>
          <a:prstGeom prst="rect">
            <a:avLst/>
          </a:prstGeom>
        </p:spPr>
      </p:pic>
      <p:pic>
        <p:nvPicPr>
          <p:cNvPr id="5" name="Picture 4" descr="pic04_t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4400" y="3543300"/>
            <a:ext cx="4419600" cy="3314700"/>
          </a:xfrm>
          <a:prstGeom prst="rect">
            <a:avLst/>
          </a:prstGeom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>
            <a:alpha val="2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pic04_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470400" cy="3352800"/>
          </a:xfrm>
          <a:prstGeom prst="rect">
            <a:avLst/>
          </a:prstGeom>
        </p:spPr>
      </p:pic>
      <p:pic>
        <p:nvPicPr>
          <p:cNvPr id="3" name="Picture 2" descr="dig0524_19_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6800" y="0"/>
            <a:ext cx="4267200" cy="3200400"/>
          </a:xfrm>
          <a:prstGeom prst="rect">
            <a:avLst/>
          </a:prstGeom>
        </p:spPr>
      </p:pic>
      <p:pic>
        <p:nvPicPr>
          <p:cNvPr id="4" name="Picture 3" descr="dig0524_23_t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543300"/>
            <a:ext cx="4419600" cy="3314700"/>
          </a:xfrm>
          <a:prstGeom prst="rect">
            <a:avLst/>
          </a:prstGeom>
        </p:spPr>
      </p:pic>
      <p:pic>
        <p:nvPicPr>
          <p:cNvPr id="5" name="Picture 4" descr="pic13_t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76800" y="3657600"/>
            <a:ext cx="4267200" cy="3200400"/>
          </a:xfrm>
          <a:prstGeom prst="rect">
            <a:avLst/>
          </a:prstGeom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cture1 17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114800" cy="3086100"/>
          </a:xfrm>
          <a:prstGeom prst="rect">
            <a:avLst/>
          </a:prstGeom>
        </p:spPr>
      </p:pic>
      <p:pic>
        <p:nvPicPr>
          <p:cNvPr id="3" name="Picture 2" descr="Picture1 17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53000" y="0"/>
            <a:ext cx="4191000" cy="3143250"/>
          </a:xfrm>
          <a:prstGeom prst="rect">
            <a:avLst/>
          </a:prstGeom>
        </p:spPr>
      </p:pic>
      <p:pic>
        <p:nvPicPr>
          <p:cNvPr id="4" name="Picture 3" descr="Picture1 18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657600"/>
            <a:ext cx="4267200" cy="3200400"/>
          </a:xfrm>
          <a:prstGeom prst="rect">
            <a:avLst/>
          </a:prstGeom>
        </p:spPr>
      </p:pic>
      <p:pic>
        <p:nvPicPr>
          <p:cNvPr id="5" name="Picture 4" descr="Picture1 18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76800" y="3657600"/>
            <a:ext cx="4267200" cy="3200400"/>
          </a:xfrm>
          <a:prstGeom prst="rect">
            <a:avLst/>
          </a:prstGeom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>
            <a:alpha val="2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28600"/>
            <a:ext cx="9144000" cy="52322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th-TH" sz="2800" b="1" i="1" dirty="0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                                 ย่านเมืองเก่ากรุงเทพพระมหานคร</a:t>
            </a:r>
            <a:endParaRPr lang="en-US" sz="2800" b="1" i="1" dirty="0">
              <a:solidFill>
                <a:srgbClr val="FFFF00"/>
              </a:solidFill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3" name="Picture 2" descr="พท.เกาะรัตนโกสินทร์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0" y="838200"/>
            <a:ext cx="4585856" cy="580072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7200" y="1447800"/>
            <a:ext cx="3429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i="1" dirty="0" smtClean="0">
                <a:solidFill>
                  <a:srgbClr val="006600"/>
                </a:solidFill>
                <a:latin typeface="Angsana New" pitchFamily="18" charset="-34"/>
                <a:cs typeface="Angsana New" pitchFamily="18" charset="-34"/>
              </a:rPr>
              <a:t>โครงการเกาะรัตนโกสินทร์</a:t>
            </a:r>
            <a:endParaRPr lang="en-US" sz="3200" b="1" i="1" dirty="0">
              <a:solidFill>
                <a:srgbClr val="006600"/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>
            <a:alpha val="2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UE-LINE-EXTENSION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295400"/>
            <a:ext cx="6462787" cy="498927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62000" y="533400"/>
            <a:ext cx="7391400" cy="58477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th-TH" sz="3200" b="1" i="1" dirty="0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                                 รถไฟฟ้าสีน้ำเงิน</a:t>
            </a:r>
            <a:endParaRPr lang="en-US" sz="3200" b="1" i="1" dirty="0">
              <a:solidFill>
                <a:srgbClr val="FFFF00"/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2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anto_tallado_2-Guelmim-Es_Sema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05" y="0"/>
            <a:ext cx="3502495" cy="2628427"/>
          </a:xfrm>
          <a:prstGeom prst="rect">
            <a:avLst/>
          </a:prstGeom>
        </p:spPr>
      </p:pic>
      <p:pic>
        <p:nvPicPr>
          <p:cNvPr id="3" name="Picture 2" descr="early-human-tools-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5563" y="0"/>
            <a:ext cx="2738437" cy="2590800"/>
          </a:xfrm>
          <a:prstGeom prst="rect">
            <a:avLst/>
          </a:prstGeom>
        </p:spPr>
      </p:pic>
      <p:pic>
        <p:nvPicPr>
          <p:cNvPr id="4" name="Picture 3" descr="Oldowan_tradition_choppe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81400" y="0"/>
            <a:ext cx="2514600" cy="2514600"/>
          </a:xfrm>
          <a:prstGeom prst="rect">
            <a:avLst/>
          </a:prstGeom>
        </p:spPr>
      </p:pic>
      <p:pic>
        <p:nvPicPr>
          <p:cNvPr id="5" name="Picture 4" descr="cagayan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" y="2606260"/>
            <a:ext cx="8382000" cy="4251740"/>
          </a:xfrm>
          <a:prstGeom prst="rect">
            <a:avLst/>
          </a:prstGeom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>
            <a:alpha val="2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2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45968" y="0"/>
            <a:ext cx="4898032" cy="6858000"/>
          </a:xfrm>
          <a:prstGeom prst="rect">
            <a:avLst/>
          </a:prstGeom>
        </p:spPr>
      </p:pic>
      <p:pic>
        <p:nvPicPr>
          <p:cNvPr id="3" name="Picture 2" descr="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 flipV="1">
            <a:off x="9144000" y="6597333"/>
            <a:ext cx="65974" cy="45719"/>
          </a:xfrm>
          <a:prstGeom prst="rect">
            <a:avLst/>
          </a:prstGeom>
        </p:spPr>
      </p:pic>
      <p:pic>
        <p:nvPicPr>
          <p:cNvPr id="4" name="Picture 3" descr="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V="1">
            <a:off x="0" y="6853710"/>
            <a:ext cx="61035" cy="45719"/>
          </a:xfrm>
          <a:prstGeom prst="rect">
            <a:avLst/>
          </a:prstGeom>
        </p:spPr>
      </p:pic>
      <p:pic>
        <p:nvPicPr>
          <p:cNvPr id="5" name="Picture 4" descr="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1447800"/>
            <a:ext cx="4495800" cy="3115528"/>
          </a:xfrm>
          <a:prstGeom prst="rect">
            <a:avLst/>
          </a:prstGeom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>
            <a:alpha val="2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3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7509" y="0"/>
            <a:ext cx="4856491" cy="6858000"/>
          </a:xfrm>
          <a:prstGeom prst="rect">
            <a:avLst/>
          </a:prstGeom>
        </p:spPr>
      </p:pic>
      <p:pic>
        <p:nvPicPr>
          <p:cNvPr id="3" name="Picture 2" descr="img01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286032" cy="4267200"/>
          </a:xfrm>
          <a:prstGeom prst="rect">
            <a:avLst/>
          </a:prstGeom>
        </p:spPr>
      </p:pic>
      <p:pic>
        <p:nvPicPr>
          <p:cNvPr id="4" name="Picture 3" descr="_1_~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00" y="4250245"/>
            <a:ext cx="2971800" cy="2607755"/>
          </a:xfrm>
          <a:prstGeom prst="rect">
            <a:avLst/>
          </a:prstGeom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>
            <a:alpha val="2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00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775294"/>
          </a:xfrm>
          <a:prstGeom prst="rect">
            <a:avLst/>
          </a:prstGeom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>
            <a:alpha val="3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014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3810000" cy="4364713"/>
          </a:xfrm>
          <a:prstGeom prst="rect">
            <a:avLst/>
          </a:prstGeom>
        </p:spPr>
      </p:pic>
      <p:pic>
        <p:nvPicPr>
          <p:cNvPr id="3" name="Picture 2" descr="scan0004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40796" y="838200"/>
            <a:ext cx="4303204" cy="6019800"/>
          </a:xfrm>
          <a:prstGeom prst="rect">
            <a:avLst/>
          </a:prstGeom>
        </p:spPr>
      </p:pic>
      <p:pic>
        <p:nvPicPr>
          <p:cNvPr id="4" name="Picture 3" descr="scan0044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267200"/>
            <a:ext cx="4788192" cy="2590800"/>
          </a:xfrm>
          <a:prstGeom prst="rect">
            <a:avLst/>
          </a:prstGeom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2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0967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4191001"/>
            <a:ext cx="4745551" cy="2667000"/>
          </a:xfrm>
          <a:prstGeom prst="rect">
            <a:avLst/>
          </a:prstGeom>
        </p:spPr>
      </p:pic>
      <p:pic>
        <p:nvPicPr>
          <p:cNvPr id="3" name="Picture 2" descr="DSC060771-540x40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400" y="0"/>
            <a:ext cx="6248400" cy="4114800"/>
          </a:xfrm>
          <a:prstGeom prst="rect">
            <a:avLst/>
          </a:prstGeom>
        </p:spPr>
      </p:pic>
      <p:pic>
        <p:nvPicPr>
          <p:cNvPr id="4" name="Picture 3" descr="P1420024_resiz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3000" y="4095750"/>
            <a:ext cx="4191000" cy="2762250"/>
          </a:xfrm>
          <a:prstGeom prst="rect">
            <a:avLst/>
          </a:prstGeom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ktoria2qu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972050" cy="6629400"/>
          </a:xfrm>
          <a:prstGeom prst="rect">
            <a:avLst/>
          </a:prstGeom>
        </p:spPr>
      </p:pic>
      <p:pic>
        <p:nvPicPr>
          <p:cNvPr id="3" name="Picture 2" descr="viktoria3jp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1950" y="0"/>
            <a:ext cx="4972050" cy="6629400"/>
          </a:xfrm>
          <a:prstGeom prst="rect">
            <a:avLst/>
          </a:prstGeom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1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ทางลอด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0200" y="-1"/>
            <a:ext cx="3733800" cy="6589059"/>
          </a:xfrm>
          <a:prstGeom prst="rect">
            <a:avLst/>
          </a:prstGeom>
        </p:spPr>
      </p:pic>
      <p:pic>
        <p:nvPicPr>
          <p:cNvPr id="5" name="Picture 4" descr="viktoria4fb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953000" cy="6604000"/>
          </a:xfrm>
          <a:prstGeom prst="rect">
            <a:avLst/>
          </a:prstGeom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2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)771743644_890552545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152400"/>
            <a:ext cx="4775200" cy="3581400"/>
          </a:xfrm>
          <a:prstGeom prst="rect">
            <a:avLst/>
          </a:prstGeom>
        </p:spPr>
      </p:pic>
      <p:pic>
        <p:nvPicPr>
          <p:cNvPr id="3" name="Picture 2" descr="1)912_002_00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810000"/>
            <a:ext cx="4000500" cy="2667000"/>
          </a:xfrm>
          <a:prstGeom prst="rect">
            <a:avLst/>
          </a:prstGeom>
        </p:spPr>
      </p:pic>
      <p:pic>
        <p:nvPicPr>
          <p:cNvPr id="4" name="Picture 3" descr="1)916713-Metro-Athen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00" y="3829050"/>
            <a:ext cx="3619500" cy="2714625"/>
          </a:xfrm>
          <a:prstGeom prst="rect">
            <a:avLst/>
          </a:prstGeom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2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)akropoli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345664" cy="3352800"/>
          </a:xfrm>
          <a:prstGeom prst="rect">
            <a:avLst/>
          </a:prstGeom>
        </p:spPr>
      </p:pic>
      <p:pic>
        <p:nvPicPr>
          <p:cNvPr id="3" name="Picture 2" descr="kerameikos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1"/>
            <a:ext cx="4495800" cy="3318834"/>
          </a:xfrm>
          <a:prstGeom prst="rect">
            <a:avLst/>
          </a:prstGeom>
        </p:spPr>
      </p:pic>
      <p:pic>
        <p:nvPicPr>
          <p:cNvPr id="4" name="Picture 3" descr="Mexico-City044 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33012"/>
            <a:ext cx="4267200" cy="2856179"/>
          </a:xfrm>
          <a:prstGeom prst="rect">
            <a:avLst/>
          </a:prstGeom>
        </p:spPr>
      </p:pic>
      <p:pic>
        <p:nvPicPr>
          <p:cNvPr id="5" name="Picture 4" descr="oporto portugal 2 a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0" y="3571164"/>
            <a:ext cx="4305300" cy="3020136"/>
          </a:xfrm>
          <a:prstGeom prst="rect">
            <a:avLst/>
          </a:prstGeom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2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40091974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" y="762000"/>
            <a:ext cx="8890000" cy="5334000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381000" y="1143000"/>
            <a:ext cx="2895600" cy="917448"/>
          </a:xfrm>
          <a:prstGeom prst="wedgeRoundRectCallout">
            <a:avLst>
              <a:gd name="adj1" fmla="val 85546"/>
              <a:gd name="adj2" fmla="val 223804"/>
              <a:gd name="adj3" fmla="val 16667"/>
            </a:avLst>
          </a:prstGeom>
          <a:solidFill>
            <a:srgbClr val="00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i="1" dirty="0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ขอบคุณ</a:t>
            </a:r>
            <a:r>
              <a:rPr lang="en-US" sz="3200" b="1" i="1" dirty="0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…</a:t>
            </a:r>
            <a:r>
              <a:rPr lang="th-TH" sz="3200" b="1" i="1" dirty="0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โปรดฟังอีกครั้งหนึ่ง</a:t>
            </a:r>
            <a:endParaRPr lang="en-US" sz="3200" b="1" i="1" dirty="0">
              <a:solidFill>
                <a:srgbClr val="FFFF00"/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3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rticle-2308043-19419A0D000005DC-572_634x32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0"/>
            <a:ext cx="6151374" cy="3124200"/>
          </a:xfrm>
          <a:prstGeom prst="rect">
            <a:avLst/>
          </a:prstGeom>
        </p:spPr>
      </p:pic>
      <p:pic>
        <p:nvPicPr>
          <p:cNvPr id="3" name="Picture 2" descr="handaxeacheuleanpointedtriplr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5225" y="3276600"/>
            <a:ext cx="4198775" cy="3581400"/>
          </a:xfrm>
          <a:prstGeom prst="rect">
            <a:avLst/>
          </a:prstGeom>
        </p:spPr>
      </p:pic>
      <p:pic>
        <p:nvPicPr>
          <p:cNvPr id="4" name="Picture 3" descr="handaxesovaltripsm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276601"/>
            <a:ext cx="4953000" cy="35814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551</TotalTime>
  <Words>846</Words>
  <Application>Microsoft Office PowerPoint</Application>
  <PresentationFormat>On-screen Show (4:3)</PresentationFormat>
  <Paragraphs>80</Paragraphs>
  <Slides>89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89</vt:i4>
      </vt:variant>
    </vt:vector>
  </HeadingPairs>
  <TitlesOfParts>
    <vt:vector size="90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  <vt:lpstr>Slide 70</vt:lpstr>
      <vt:lpstr>Slide 71</vt:lpstr>
      <vt:lpstr>Slide 72</vt:lpstr>
      <vt:lpstr>Slide 73</vt:lpstr>
      <vt:lpstr>Slide 74</vt:lpstr>
      <vt:lpstr>Slide 75</vt:lpstr>
      <vt:lpstr>Slide 76</vt:lpstr>
      <vt:lpstr>Slide 77</vt:lpstr>
      <vt:lpstr>Slide 78</vt:lpstr>
      <vt:lpstr>Slide 79</vt:lpstr>
      <vt:lpstr>Slide 80</vt:lpstr>
      <vt:lpstr>Slide 81</vt:lpstr>
      <vt:lpstr>Slide 82</vt:lpstr>
      <vt:lpstr>Slide 83</vt:lpstr>
      <vt:lpstr>Slide 84</vt:lpstr>
      <vt:lpstr>Slide 85</vt:lpstr>
      <vt:lpstr>Slide 86</vt:lpstr>
      <vt:lpstr>Slide 87</vt:lpstr>
      <vt:lpstr>Slide 88</vt:lpstr>
      <vt:lpstr>Slide 89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</dc:creator>
  <cp:lastModifiedBy>SONY</cp:lastModifiedBy>
  <cp:revision>60</cp:revision>
  <dcterms:created xsi:type="dcterms:W3CDTF">2011-02-06T04:38:06Z</dcterms:created>
  <dcterms:modified xsi:type="dcterms:W3CDTF">2015-03-23T05:51:44Z</dcterms:modified>
</cp:coreProperties>
</file>